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8" r:id="rId2"/>
    <p:sldId id="287" r:id="rId3"/>
    <p:sldId id="305" r:id="rId4"/>
    <p:sldId id="306" r:id="rId5"/>
    <p:sldId id="308" r:id="rId6"/>
    <p:sldId id="347" r:id="rId7"/>
    <p:sldId id="290" r:id="rId8"/>
    <p:sldId id="291" r:id="rId9"/>
    <p:sldId id="292" r:id="rId10"/>
    <p:sldId id="293" r:id="rId11"/>
    <p:sldId id="294" r:id="rId12"/>
    <p:sldId id="311" r:id="rId13"/>
    <p:sldId id="386" r:id="rId14"/>
    <p:sldId id="309" r:id="rId15"/>
    <p:sldId id="260" r:id="rId16"/>
    <p:sldId id="261" r:id="rId17"/>
    <p:sldId id="262" r:id="rId18"/>
    <p:sldId id="263" r:id="rId19"/>
    <p:sldId id="264" r:id="rId20"/>
    <p:sldId id="265" r:id="rId21"/>
    <p:sldId id="266" r:id="rId22"/>
    <p:sldId id="267" r:id="rId23"/>
    <p:sldId id="268" r:id="rId24"/>
    <p:sldId id="269" r:id="rId25"/>
    <p:sldId id="270" r:id="rId26"/>
    <p:sldId id="271" r:id="rId27"/>
    <p:sldId id="272" r:id="rId28"/>
    <p:sldId id="273" r:id="rId29"/>
    <p:sldId id="274" r:id="rId30"/>
    <p:sldId id="275" r:id="rId31"/>
    <p:sldId id="276" r:id="rId32"/>
    <p:sldId id="277" r:id="rId33"/>
    <p:sldId id="278" r:id="rId34"/>
    <p:sldId id="279" r:id="rId35"/>
    <p:sldId id="280" r:id="rId36"/>
    <p:sldId id="281" r:id="rId37"/>
    <p:sldId id="282" r:id="rId38"/>
    <p:sldId id="283" r:id="rId39"/>
    <p:sldId id="284" r:id="rId40"/>
    <p:sldId id="285" r:id="rId41"/>
    <p:sldId id="304" r:id="rId42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6" d="100"/>
          <a:sy n="86" d="100"/>
        </p:scale>
        <p:origin x="1339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image" Target="../media/image19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7.png"/></Relationships>
</file>

<file path=ppt/media/audio1.wav>
</file>

<file path=ppt/media/audio2.wav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2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34.jpeg>
</file>

<file path=ppt/media/image35.png>
</file>

<file path=ppt/media/image36.png>
</file>

<file path=ppt/media/image37.png>
</file>

<file path=ppt/media/image38.jpeg>
</file>

<file path=ppt/media/image39.jpeg>
</file>

<file path=ppt/media/image4.jpeg>
</file>

<file path=ppt/media/image40.png>
</file>

<file path=ppt/media/image41.png>
</file>

<file path=ppt/media/image42.jpeg>
</file>

<file path=ppt/media/image43.jpeg>
</file>

<file path=ppt/media/image44.png>
</file>

<file path=ppt/media/image45.png>
</file>

<file path=ppt/media/image46.png>
</file>

<file path=ppt/media/image47.png>
</file>

<file path=ppt/media/image48.jpeg>
</file>

<file path=ppt/media/image49.jpeg>
</file>

<file path=ppt/media/image5.jpeg>
</file>

<file path=ppt/media/image50.png>
</file>

<file path=ppt/media/image51.jpeg>
</file>

<file path=ppt/media/image52.jpeg>
</file>

<file path=ppt/media/image53.jpeg>
</file>

<file path=ppt/media/image54.jpeg>
</file>

<file path=ppt/media/image55.GIF>
</file>

<file path=ppt/media/image56.png>
</file>

<file path=ppt/media/image57.jpeg>
</file>

<file path=ppt/media/image58.jpeg>
</file>

<file path=ppt/media/image59.png>
</file>

<file path=ppt/media/image6.png>
</file>

<file path=ppt/media/image60.png>
</file>

<file path=ppt/media/image61.png>
</file>

<file path=ppt/media/image62.png>
</file>

<file path=ppt/media/image63.jpeg>
</file>

<file path=ppt/media/image64.jpeg>
</file>

<file path=ppt/media/image65.jpeg>
</file>

<file path=ppt/media/image66.jpeg>
</file>

<file path=ppt/media/image67.jpeg>
</file>

<file path=ppt/media/image68.jpeg>
</file>

<file path=ppt/media/image69.jpeg>
</file>

<file path=ppt/media/image7.jpeg>
</file>

<file path=ppt/media/image70.jpeg>
</file>

<file path=ppt/media/image71.jpeg>
</file>

<file path=ppt/media/image72.jpeg>
</file>

<file path=ppt/media/image73.jpeg>
</file>

<file path=ppt/media/image74.jpeg>
</file>

<file path=ppt/media/image75.jpeg>
</file>

<file path=ppt/media/image76.jpeg>
</file>

<file path=ppt/media/image77.jpeg>
</file>

<file path=ppt/media/image78.jpeg>
</file>

<file path=ppt/media/image79.jpeg>
</file>

<file path=ppt/media/image8.png>
</file>

<file path=ppt/media/image80.jpeg>
</file>

<file path=ppt/media/image81.jpeg>
</file>

<file path=ppt/media/image82.jpeg>
</file>

<file path=ppt/media/image83.jpeg>
</file>

<file path=ppt/media/image84.jpeg>
</file>

<file path=ppt/media/image85.jpeg>
</file>

<file path=ppt/media/image86.jpeg>
</file>

<file path=ppt/media/image87.jpeg>
</file>

<file path=ppt/media/image88.jpeg>
</file>

<file path=ppt/media/image89.jpeg>
</file>

<file path=ppt/media/image9.png>
</file>

<file path=ppt/media/image90.jpeg>
</file>

<file path=ppt/media/image91.jpeg>
</file>

<file path=ppt/media/image92.jpeg>
</file>

<file path=ppt/media/image93.jpeg>
</file>

<file path=ppt/media/image9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2020/4/8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2020/4/8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2020/4/8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2020/4/8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2020/4/8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2020/4/8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841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841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2020/4/8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2020/4/8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2020/4/8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2020/4/8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2020/4/8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2020/4/8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jpeg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0.e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19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Relationship Id="rId4" Type="http://schemas.openxmlformats.org/officeDocument/2006/relationships/slide" Target="slide3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7" Type="http://schemas.openxmlformats.org/officeDocument/2006/relationships/slide" Target="slide30.xml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jpeg"/><Relationship Id="rId5" Type="http://schemas.openxmlformats.org/officeDocument/2006/relationships/image" Target="../media/image26.jpeg"/><Relationship Id="rId4" Type="http://schemas.openxmlformats.org/officeDocument/2006/relationships/image" Target="../media/image25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audio" Target="../media/audio2.wav"/><Relationship Id="rId1" Type="http://schemas.openxmlformats.org/officeDocument/2006/relationships/slideLayout" Target="../slideLayouts/slideLayout7.xml"/><Relationship Id="rId4" Type="http://schemas.openxmlformats.org/officeDocument/2006/relationships/slide" Target="slide3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7" Type="http://schemas.openxmlformats.org/officeDocument/2006/relationships/image" Target="../media/image36.png"/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5.png"/><Relationship Id="rId5" Type="http://schemas.openxmlformats.org/officeDocument/2006/relationships/image" Target="../media/image34.jpeg"/><Relationship Id="rId4" Type="http://schemas.openxmlformats.org/officeDocument/2006/relationships/image" Target="../media/image33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3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eg"/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" Target="slide30.xml"/><Relationship Id="rId7" Type="http://schemas.openxmlformats.org/officeDocument/2006/relationships/image" Target="../media/image46.png"/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image" Target="../media/image43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4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eg"/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1.jpeg"/><Relationship Id="rId5" Type="http://schemas.openxmlformats.org/officeDocument/2006/relationships/image" Target="../media/image50.png"/><Relationship Id="rId4" Type="http://schemas.openxmlformats.org/officeDocument/2006/relationships/slide" Target="slide3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rn.cn/culture/whzl/201002/t20100203_460361.htm" TargetMode="External"/><Relationship Id="rId7" Type="http://schemas.openxmlformats.org/officeDocument/2006/relationships/slide" Target="slide30.xml"/><Relationship Id="rId2" Type="http://schemas.openxmlformats.org/officeDocument/2006/relationships/image" Target="../media/image5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4.jpeg"/><Relationship Id="rId5" Type="http://schemas.openxmlformats.org/officeDocument/2006/relationships/hyperlink" Target="http://travel.sohu.com/20100323/n271009774.shtml" TargetMode="External"/><Relationship Id="rId4" Type="http://schemas.openxmlformats.org/officeDocument/2006/relationships/image" Target="../media/image53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GIF"/><Relationship Id="rId2" Type="http://schemas.openxmlformats.org/officeDocument/2006/relationships/slide" Target="slide3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8.jpeg"/><Relationship Id="rId5" Type="http://schemas.openxmlformats.org/officeDocument/2006/relationships/image" Target="../media/image57.jpeg"/><Relationship Id="rId4" Type="http://schemas.openxmlformats.org/officeDocument/2006/relationships/image" Target="../media/image5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jpeg"/><Relationship Id="rId2" Type="http://schemas.openxmlformats.org/officeDocument/2006/relationships/image" Target="../media/image63.jpe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jpeg"/><Relationship Id="rId2" Type="http://schemas.openxmlformats.org/officeDocument/2006/relationships/image" Target="../media/image6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7.jpe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jpeg"/><Relationship Id="rId2" Type="http://schemas.openxmlformats.org/officeDocument/2006/relationships/image" Target="../media/image68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0.jpe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jpeg"/><Relationship Id="rId2" Type="http://schemas.openxmlformats.org/officeDocument/2006/relationships/image" Target="../media/image7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3.jpe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jpeg"/><Relationship Id="rId2" Type="http://schemas.openxmlformats.org/officeDocument/2006/relationships/image" Target="../media/image7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6.jpe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jpeg"/><Relationship Id="rId2" Type="http://schemas.openxmlformats.org/officeDocument/2006/relationships/image" Target="../media/image7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9.jpe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jpeg"/><Relationship Id="rId2" Type="http://schemas.openxmlformats.org/officeDocument/2006/relationships/image" Target="../media/image80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2.jpe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jpeg"/><Relationship Id="rId2" Type="http://schemas.openxmlformats.org/officeDocument/2006/relationships/image" Target="../media/image8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5.jpe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jpeg"/><Relationship Id="rId2" Type="http://schemas.openxmlformats.org/officeDocument/2006/relationships/image" Target="../media/image86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8.jpe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jpeg"/><Relationship Id="rId2" Type="http://schemas.openxmlformats.org/officeDocument/2006/relationships/image" Target="../media/image89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1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jpeg"/><Relationship Id="rId2" Type="http://schemas.openxmlformats.org/officeDocument/2006/relationships/image" Target="../media/image92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6.png"/><Relationship Id="rId4" Type="http://schemas.openxmlformats.org/officeDocument/2006/relationships/image" Target="../media/image43.jpe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6" name="Picture 2" descr="C:\Documents and Settings\Administrator\桌面\86-130G9141601c1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3731" name="WordArt 3" descr="下对角虚线"/>
          <p:cNvSpPr>
            <a:spLocks noTextEdit="1"/>
          </p:cNvSpPr>
          <p:nvPr/>
        </p:nvSpPr>
        <p:spPr>
          <a:xfrm>
            <a:off x="2667000" y="685800"/>
            <a:ext cx="5029200" cy="1752600"/>
          </a:xfrm>
          <a:prstGeom prst="rect">
            <a:avLst/>
          </a:prstGeom>
        </p:spPr>
        <p:txBody>
          <a:bodyPr wrap="none" fromWordArt="1">
            <a:prstTxWarp prst="textFadeLeft">
              <a:avLst>
                <a:gd name="adj" fmla="val 33333"/>
              </a:avLst>
            </a:prstTxWarp>
            <a:normAutofit/>
          </a:bodyPr>
          <a:lstStyle/>
          <a:p>
            <a:pPr algn="ctr"/>
            <a:r>
              <a:rPr lang="zh-CN" altLang="en-US" sz="3600">
                <a:ln w="12700" cap="flat" cmpd="sng">
                  <a:solidFill>
                    <a:srgbClr val="FF00FF"/>
                  </a:solidFill>
                  <a:prstDash val="solid"/>
                  <a:headEnd type="none" w="med" len="med"/>
                  <a:tailEnd type="none" w="med" len="med"/>
                </a:ln>
                <a:pattFill prst="dashDnDiag">
                  <a:fgClr>
                    <a:srgbClr val="9900CC"/>
                  </a:fgClr>
                  <a:bgClr>
                    <a:srgbClr val="FFFF00"/>
                  </a:bgClr>
                </a:pattFill>
                <a:effectLst>
                  <a:outerShdw dist="45791" dir="2021404" algn="ctr" rotWithShape="0">
                    <a:srgbClr val="808080"/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欧洲西部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0" fill="hold"/>
                                        <p:tgtEl>
                                          <p:spTgt spid="737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0" fill="hold"/>
                                        <p:tgtEl>
                                          <p:spTgt spid="737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042" name="Picture 9" descr="C:\Users\j\AppData\Local\Temp\360zip$Temp\360$0\欧洲政区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7475" y="1617980"/>
            <a:ext cx="7276465" cy="550354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7043" name="Oval 5"/>
          <p:cNvSpPr/>
          <p:nvPr/>
        </p:nvSpPr>
        <p:spPr>
          <a:xfrm rot="880932" flipV="1">
            <a:off x="4227513" y="1808163"/>
            <a:ext cx="655637" cy="1597025"/>
          </a:xfrm>
          <a:prstGeom prst="ellipse">
            <a:avLst/>
          </a:prstGeom>
          <a:noFill/>
          <a:ln w="57150">
            <a:noFill/>
          </a:ln>
        </p:spPr>
        <p:txBody>
          <a:bodyPr rot="10800000" wrap="none" anchor="ctr"/>
          <a:lstStyle/>
          <a:p>
            <a:pPr>
              <a:buFont typeface="Arial" panose="020B0604020202020204" pitchFamily="34" charset="0"/>
            </a:pPr>
            <a:endParaRPr b="1" dirty="0">
              <a:latin typeface="Arial" panose="020B0604020202020204" pitchFamily="34" charset="0"/>
            </a:endParaRPr>
          </a:p>
        </p:txBody>
      </p:sp>
      <p:sp>
        <p:nvSpPr>
          <p:cNvPr id="2" name="椭圆 1"/>
          <p:cNvSpPr/>
          <p:nvPr/>
        </p:nvSpPr>
        <p:spPr>
          <a:xfrm rot="1140000">
            <a:off x="2817495" y="2395855"/>
            <a:ext cx="472440" cy="1414780"/>
          </a:xfrm>
          <a:prstGeom prst="ellipse">
            <a:avLst/>
          </a:prstGeom>
          <a:noFill/>
          <a:ln w="571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091" name="Text Box 3"/>
          <p:cNvSpPr txBox="1"/>
          <p:nvPr/>
        </p:nvSpPr>
        <p:spPr>
          <a:xfrm>
            <a:off x="104140" y="160020"/>
            <a:ext cx="4970780" cy="17068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algn="l">
              <a:lnSpc>
                <a:spcPct val="125000"/>
              </a:lnSpc>
              <a:buFont typeface="Arial" panose="020B0604020202020204" pitchFamily="34" charset="0"/>
            </a:pPr>
            <a:r>
              <a:rPr lang="zh-CN" altLang="en-US" sz="2800" b="1">
                <a:solidFill>
                  <a:srgbClr val="FF0000"/>
                </a:solidFill>
                <a:latin typeface="仿宋_GB2312" pitchFamily="49" charset="-122"/>
                <a:ea typeface="仿宋_GB2312" pitchFamily="49" charset="-122"/>
              </a:rPr>
              <a:t>挪威</a:t>
            </a:r>
            <a:r>
              <a:rPr lang="zh-CN" altLang="en-US" sz="2800" b="1">
                <a:latin typeface="仿宋_GB2312" pitchFamily="49" charset="-122"/>
                <a:ea typeface="仿宋_GB2312" pitchFamily="49" charset="-122"/>
              </a:rPr>
              <a:t>的</a:t>
            </a:r>
            <a:r>
              <a:rPr lang="zh-CN" altLang="en-US" sz="2800" b="1">
                <a:solidFill>
                  <a:srgbClr val="FF0000"/>
                </a:solidFill>
                <a:latin typeface="仿宋_GB2312" pitchFamily="49" charset="-122"/>
                <a:ea typeface="仿宋_GB2312" pitchFamily="49" charset="-122"/>
              </a:rPr>
              <a:t>海洋渔业</a:t>
            </a:r>
            <a:r>
              <a:rPr lang="zh-CN" altLang="en-US" sz="2800" b="1">
                <a:latin typeface="仿宋_GB2312" pitchFamily="49" charset="-122"/>
                <a:ea typeface="仿宋_GB2312" pitchFamily="49" charset="-122"/>
              </a:rPr>
              <a:t>发达，人均水产品产量居世界首位，同时挪威拥有丰富的海上石油资源。</a:t>
            </a:r>
          </a:p>
        </p:txBody>
      </p:sp>
      <p:pic>
        <p:nvPicPr>
          <p:cNvPr id="89092" name="Picture 4"/>
          <p:cNvPicPr>
            <a:picLocks noChangeAspect="1"/>
          </p:cNvPicPr>
          <p:nvPr/>
        </p:nvPicPr>
        <p:blipFill>
          <a:blip r:embed="rId3"/>
          <a:srcRect b="4982"/>
          <a:stretch>
            <a:fillRect/>
          </a:stretch>
        </p:blipFill>
        <p:spPr>
          <a:xfrm>
            <a:off x="5105400" y="3454400"/>
            <a:ext cx="3997325" cy="3403600"/>
          </a:xfrm>
          <a:prstGeom prst="rect">
            <a:avLst/>
          </a:prstGeom>
          <a:noFill/>
          <a:ln w="25400" cap="flat" cmpd="sng">
            <a:solidFill>
              <a:srgbClr val="008000"/>
            </a:solidFill>
            <a:prstDash val="solid"/>
            <a:miter/>
            <a:headEnd type="none" w="med" len="med"/>
            <a:tailEnd type="none" w="med" len="med"/>
          </a:ln>
        </p:spPr>
      </p:pic>
      <p:pic>
        <p:nvPicPr>
          <p:cNvPr id="89093" name="Picture 5"/>
          <p:cNvPicPr>
            <a:picLocks noChangeAspect="1"/>
          </p:cNvPicPr>
          <p:nvPr/>
        </p:nvPicPr>
        <p:blipFill>
          <a:blip r:embed="rId4"/>
          <a:srcRect b="6026"/>
          <a:stretch>
            <a:fillRect/>
          </a:stretch>
        </p:blipFill>
        <p:spPr>
          <a:xfrm>
            <a:off x="5105400" y="30480"/>
            <a:ext cx="4100195" cy="3460750"/>
          </a:xfrm>
          <a:prstGeom prst="rect">
            <a:avLst/>
          </a:prstGeom>
          <a:noFill/>
          <a:ln w="25400" cap="flat" cmpd="sng">
            <a:solidFill>
              <a:srgbClr val="008000"/>
            </a:solidFill>
            <a:prstDash val="solid"/>
            <a:miter/>
            <a:headEnd type="none" w="med" len="med"/>
            <a:tailEnd type="none" w="med" len="med"/>
          </a:ln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90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90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90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890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90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90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870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04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042" name="Picture 9" descr="C:\Users\j\AppData\Local\Temp\360zip$Temp\360$0\欧洲政区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75" y="2088515"/>
            <a:ext cx="6429375" cy="486283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90114" name="Picture 5" descr="20110525_162007_12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375" y="73660"/>
            <a:ext cx="4123690" cy="399478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0115" name="Text Box 6"/>
          <p:cNvSpPr txBox="1"/>
          <p:nvPr/>
        </p:nvSpPr>
        <p:spPr>
          <a:xfrm>
            <a:off x="299085" y="73660"/>
            <a:ext cx="4602480" cy="224536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algn="l">
              <a:lnSpc>
                <a:spcPct val="125000"/>
              </a:lnSpc>
              <a:buFont typeface="Arial" panose="020B0604020202020204" pitchFamily="34" charset="0"/>
            </a:pPr>
            <a:r>
              <a:rPr lang="en-US" altLang="zh-CN" sz="2800" b="1">
                <a:latin typeface="仿宋_GB2312" pitchFamily="49" charset="-122"/>
                <a:ea typeface="仿宋_GB2312" pitchFamily="49" charset="-122"/>
              </a:rPr>
              <a:t>    </a:t>
            </a:r>
            <a:r>
              <a:rPr lang="zh-CN" altLang="en-US" sz="2800" b="1">
                <a:solidFill>
                  <a:srgbClr val="FF0000"/>
                </a:solidFill>
                <a:latin typeface="仿宋_GB2312" pitchFamily="49" charset="-122"/>
                <a:ea typeface="仿宋_GB2312" pitchFamily="49" charset="-122"/>
              </a:rPr>
              <a:t>荷兰</a:t>
            </a:r>
            <a:r>
              <a:rPr lang="zh-CN" altLang="en-US" sz="2800" b="1">
                <a:latin typeface="仿宋_GB2312" pitchFamily="49" charset="-122"/>
                <a:ea typeface="仿宋_GB2312" pitchFamily="49" charset="-122"/>
              </a:rPr>
              <a:t>利用填海造陆形成的土地，种植花卉。</a:t>
            </a:r>
            <a:r>
              <a:rPr lang="zh-CN" altLang="en-US" sz="2800" b="1">
                <a:solidFill>
                  <a:srgbClr val="FF0000"/>
                </a:solidFill>
                <a:latin typeface="仿宋_GB2312" pitchFamily="49" charset="-122"/>
                <a:ea typeface="仿宋_GB2312" pitchFamily="49" charset="-122"/>
              </a:rPr>
              <a:t>花卉种植业</a:t>
            </a:r>
            <a:r>
              <a:rPr lang="zh-CN" altLang="en-US" sz="2800" b="1">
                <a:latin typeface="仿宋_GB2312" pitchFamily="49" charset="-122"/>
                <a:ea typeface="仿宋_GB2312" pitchFamily="49" charset="-122"/>
              </a:rPr>
              <a:t>发达，尤以</a:t>
            </a:r>
            <a:r>
              <a:rPr lang="zh-CN" altLang="en-US" sz="2800" b="1">
                <a:solidFill>
                  <a:srgbClr val="FF0000"/>
                </a:solidFill>
                <a:latin typeface="仿宋_GB2312" pitchFamily="49" charset="-122"/>
                <a:ea typeface="仿宋_GB2312" pitchFamily="49" charset="-122"/>
              </a:rPr>
              <a:t>郁金香</a:t>
            </a:r>
            <a:r>
              <a:rPr lang="zh-CN" altLang="en-US" sz="2800" b="1">
                <a:latin typeface="仿宋_GB2312" pitchFamily="49" charset="-122"/>
                <a:ea typeface="仿宋_GB2312" pitchFamily="49" charset="-122"/>
              </a:rPr>
              <a:t>而驰誉世界。</a:t>
            </a:r>
          </a:p>
        </p:txBody>
      </p:sp>
      <p:sp>
        <p:nvSpPr>
          <p:cNvPr id="87043" name="Oval 5"/>
          <p:cNvSpPr/>
          <p:nvPr/>
        </p:nvSpPr>
        <p:spPr>
          <a:xfrm rot="-20599067" flipV="1">
            <a:off x="4384993" y="1544638"/>
            <a:ext cx="655637" cy="1597025"/>
          </a:xfrm>
          <a:prstGeom prst="ellipse">
            <a:avLst/>
          </a:prstGeom>
          <a:noFill/>
          <a:ln w="57150">
            <a:noFill/>
          </a:ln>
        </p:spPr>
        <p:txBody>
          <a:bodyPr rot="10800000" wrap="none" anchor="ctr"/>
          <a:lstStyle/>
          <a:p>
            <a:pPr>
              <a:buFont typeface="Arial" panose="020B0604020202020204" pitchFamily="34" charset="0"/>
            </a:pPr>
            <a:endParaRPr b="1" dirty="0">
              <a:latin typeface="Arial" panose="020B0604020202020204" pitchFamily="34" charset="0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1858010" y="4394835"/>
            <a:ext cx="472440" cy="549275"/>
          </a:xfrm>
          <a:prstGeom prst="ellipse">
            <a:avLst/>
          </a:prstGeom>
          <a:noFill/>
          <a:ln w="571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70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04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820" name="矩形 290819"/>
          <p:cNvSpPr/>
          <p:nvPr/>
        </p:nvSpPr>
        <p:spPr>
          <a:xfrm>
            <a:off x="225108" y="157798"/>
            <a:ext cx="838200" cy="409575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  <a:normAutofit fontScale="67500" lnSpcReduction="10000"/>
          </a:bodyPr>
          <a:lstStyle/>
          <a:p>
            <a:pPr algn="ctr"/>
            <a:r>
              <a:rPr lang="zh-CN" altLang="en-US" sz="3200" b="1">
                <a:ln w="19050" cap="flat" cmpd="sng">
                  <a:solidFill>
                    <a:srgbClr val="99CCFF"/>
                  </a:solidFill>
                  <a:prstDash val="solid"/>
                  <a:headEnd type="none" w="med" len="med"/>
                  <a:tailEnd type="none" w="med" len="med"/>
                </a:ln>
                <a:solidFill>
                  <a:srgbClr val="0066CC"/>
                </a:solidFill>
                <a:effectLst>
                  <a:outerShdw dist="35921" dir="2699999" algn="ctr" rotWithShape="0">
                    <a:srgbClr val="990000"/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活动</a:t>
            </a:r>
          </a:p>
        </p:txBody>
      </p:sp>
      <p:grpSp>
        <p:nvGrpSpPr>
          <p:cNvPr id="290832" name="组合 290831"/>
          <p:cNvGrpSpPr/>
          <p:nvPr/>
        </p:nvGrpSpPr>
        <p:grpSpPr>
          <a:xfrm>
            <a:off x="4457700" y="1268095"/>
            <a:ext cx="4379595" cy="1753235"/>
            <a:chOff x="431" y="1797"/>
            <a:chExt cx="4762" cy="976"/>
          </a:xfrm>
        </p:grpSpPr>
        <p:pic>
          <p:nvPicPr>
            <p:cNvPr id="290822" name="图片 290821" descr="7-34初中地理七册57-1"/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DFDFD"/>
                </a:clrFrom>
                <a:clrTo>
                  <a:srgbClr val="FDFDFD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360" y="2115"/>
              <a:ext cx="885" cy="535"/>
            </a:xfrm>
            <a:prstGeom prst="rect">
              <a:avLst/>
            </a:prstGeom>
            <a:noFill/>
            <a:ln w="9525">
              <a:noFill/>
            </a:ln>
          </p:spPr>
        </p:pic>
        <p:grpSp>
          <p:nvGrpSpPr>
            <p:cNvPr id="290828" name="组合 290827"/>
            <p:cNvGrpSpPr/>
            <p:nvPr/>
          </p:nvGrpSpPr>
          <p:grpSpPr>
            <a:xfrm>
              <a:off x="431" y="1933"/>
              <a:ext cx="544" cy="774"/>
              <a:chOff x="431" y="1979"/>
              <a:chExt cx="544" cy="774"/>
            </a:xfrm>
          </p:grpSpPr>
          <p:pic>
            <p:nvPicPr>
              <p:cNvPr id="290823" name="图片 290822" descr="7-34初中地理七册57-2"/>
              <p:cNvPicPr>
                <a:picLocks noChangeAspect="1"/>
              </p:cNvPicPr>
              <p:nvPr/>
            </p:nvPicPr>
            <p:blipFill>
              <a:blip r:embed="rId3">
                <a:clrChange>
                  <a:clrFrom>
                    <a:srgbClr val="FDFDFD"/>
                  </a:clrFrom>
                  <a:clrTo>
                    <a:srgbClr val="FDFDFD">
                      <a:alpha val="0"/>
                    </a:srgbClr>
                  </a:clrTo>
                </a:clrChange>
              </a:blip>
              <a:srcRect t="12569" r="35161"/>
              <a:stretch>
                <a:fillRect/>
              </a:stretch>
            </p:blipFill>
            <p:spPr>
              <a:xfrm>
                <a:off x="431" y="1979"/>
                <a:ext cx="544" cy="320"/>
              </a:xfrm>
              <a:prstGeom prst="rect">
                <a:avLst/>
              </a:prstGeom>
              <a:noFill/>
              <a:ln w="9525">
                <a:noFill/>
              </a:ln>
            </p:spPr>
          </p:pic>
          <p:pic>
            <p:nvPicPr>
              <p:cNvPr id="290824" name="图片 290823" descr="7-34初中地理七册57-2"/>
              <p:cNvPicPr>
                <a:picLocks noChangeAspect="1"/>
              </p:cNvPicPr>
              <p:nvPr/>
            </p:nvPicPr>
            <p:blipFill>
              <a:blip r:embed="rId3">
                <a:clrChange>
                  <a:clrFrom>
                    <a:srgbClr val="FDFDFD"/>
                  </a:clrFrom>
                  <a:clrTo>
                    <a:srgbClr val="FDFDFD">
                      <a:alpha val="0"/>
                    </a:srgbClr>
                  </a:clrTo>
                </a:clrChange>
              </a:blip>
              <a:srcRect l="70203" t="-12569"/>
              <a:stretch>
                <a:fillRect/>
              </a:stretch>
            </p:blipFill>
            <p:spPr>
              <a:xfrm>
                <a:off x="567" y="2341"/>
                <a:ext cx="250" cy="412"/>
              </a:xfrm>
              <a:prstGeom prst="rect">
                <a:avLst/>
              </a:prstGeom>
              <a:noFill/>
              <a:ln w="9525">
                <a:noFill/>
              </a:ln>
            </p:spPr>
          </p:pic>
        </p:grpSp>
        <p:pic>
          <p:nvPicPr>
            <p:cNvPr id="290825" name="图片 290824" descr="7-34牛奶"/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DFDFD"/>
                </a:clrFrom>
                <a:clrTo>
                  <a:srgbClr val="FDFDFD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2789" y="1797"/>
              <a:ext cx="600" cy="975"/>
            </a:xfrm>
            <a:prstGeom prst="rect">
              <a:avLst/>
            </a:prstGeom>
            <a:noFill/>
            <a:ln w="9525">
              <a:noFill/>
            </a:ln>
          </p:spPr>
        </p:pic>
        <p:pic>
          <p:nvPicPr>
            <p:cNvPr id="290826" name="图片 290825" descr="7-34饭局"/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DFDFD"/>
                </a:clrFrom>
                <a:clrTo>
                  <a:srgbClr val="FDFDFD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3878" y="1797"/>
              <a:ext cx="1315" cy="976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290829" name="右箭头 290828"/>
            <p:cNvSpPr/>
            <p:nvPr/>
          </p:nvSpPr>
          <p:spPr>
            <a:xfrm>
              <a:off x="1020" y="2251"/>
              <a:ext cx="182" cy="181"/>
            </a:xfrm>
            <a:prstGeom prst="rightArrow">
              <a:avLst>
                <a:gd name="adj1" fmla="val 50000"/>
                <a:gd name="adj2" fmla="val 25138"/>
              </a:avLst>
            </a:prstGeom>
            <a:solidFill>
              <a:schemeClr val="accent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0830" name="右箭头 290829"/>
            <p:cNvSpPr/>
            <p:nvPr/>
          </p:nvSpPr>
          <p:spPr>
            <a:xfrm>
              <a:off x="2426" y="2296"/>
              <a:ext cx="182" cy="181"/>
            </a:xfrm>
            <a:prstGeom prst="rightArrow">
              <a:avLst>
                <a:gd name="adj1" fmla="val 50000"/>
                <a:gd name="adj2" fmla="val 25138"/>
              </a:avLst>
            </a:prstGeom>
            <a:solidFill>
              <a:schemeClr val="accent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0831" name="右箭头 290830"/>
            <p:cNvSpPr/>
            <p:nvPr/>
          </p:nvSpPr>
          <p:spPr>
            <a:xfrm>
              <a:off x="3515" y="2296"/>
              <a:ext cx="182" cy="181"/>
            </a:xfrm>
            <a:prstGeom prst="rightArrow">
              <a:avLst>
                <a:gd name="adj1" fmla="val 50000"/>
                <a:gd name="adj2" fmla="val 25138"/>
              </a:avLst>
            </a:prstGeom>
            <a:solidFill>
              <a:schemeClr val="accent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</p:grpSp>
      <p:pic>
        <p:nvPicPr>
          <p:cNvPr id="1073742869" name="Picture 251"/>
          <p:cNvPicPr/>
          <p:nvPr/>
        </p:nvPicPr>
        <p:blipFill>
          <a:blip r:embed="rId6"/>
          <a:stretch>
            <a:fillRect/>
          </a:stretch>
        </p:blipFill>
        <p:spPr>
          <a:xfrm>
            <a:off x="325755" y="735965"/>
            <a:ext cx="3898265" cy="26352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文本框 1"/>
          <p:cNvSpPr txBox="1"/>
          <p:nvPr/>
        </p:nvSpPr>
        <p:spPr>
          <a:xfrm>
            <a:off x="459105" y="3640455"/>
            <a:ext cx="8378825" cy="1506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/>
              <a:t>材料一：</a:t>
            </a:r>
            <a:r>
              <a:rPr lang="zh-CN" altLang="en-US" dirty="0">
                <a:latin typeface="Tahoma" panose="020B0604030504040204" pitchFamily="34" charset="0"/>
                <a:ea typeface="仿宋_GB2312" pitchFamily="49" charset="-122"/>
              </a:rPr>
              <a:t>多汁牧草是畜牧业发展的重要饲料来源。牧草适宜生长在温和湿润的环境中，多雨多雾，光照弱的气候条件最有利于种植多汁牧草。</a:t>
            </a:r>
            <a:endParaRPr lang="zh-CN" altLang="en-US" sz="1600"/>
          </a:p>
          <a:p>
            <a:r>
              <a:rPr lang="zh-CN" altLang="en-US" sz="1600"/>
              <a:t>材料二：</a:t>
            </a:r>
            <a:r>
              <a:rPr lang="zh-CN" altLang="en-US" dirty="0">
                <a:latin typeface="Tahoma" panose="020B0604030504040204" pitchFamily="34" charset="0"/>
                <a:ea typeface="仿宋_GB2312" pitchFamily="49" charset="-122"/>
              </a:rPr>
              <a:t>乳畜业的产品主要有牛奶其制品，如黄油、奶酪、牛羊肉等。市场和饲料供应是影响乳畜业的两个重要因素。</a:t>
            </a:r>
            <a:endParaRPr lang="zh-CN" altLang="en-US" sz="1600"/>
          </a:p>
          <a:p>
            <a:r>
              <a:rPr lang="zh-CN" altLang="en-US" sz="1600"/>
              <a:t>材料三：</a:t>
            </a:r>
            <a:r>
              <a:rPr lang="zh-CN" altLang="en-US" dirty="0">
                <a:latin typeface="Tahoma" panose="020B0604030504040204" pitchFamily="34" charset="0"/>
                <a:ea typeface="仿宋_GB2312" pitchFamily="49" charset="-122"/>
              </a:rPr>
              <a:t>欧洲西部地形图、气候图</a:t>
            </a:r>
            <a:r>
              <a:rPr lang="zh-CN" altLang="en-US" sz="2000" dirty="0">
                <a:latin typeface="Tahoma" panose="020B0604030504040204" pitchFamily="34" charset="0"/>
                <a:ea typeface="仿宋_GB2312" pitchFamily="49" charset="-122"/>
              </a:rPr>
              <a:t> 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463550" y="5285105"/>
            <a:ext cx="79705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（1）请根据材料一，选择欧洲西部最适合发展的农业部门__________（种植业/畜牧业）</a:t>
            </a:r>
            <a:r>
              <a:rPr lang="en-US" altLang="zh-CN"/>
              <a:t>.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6495594" y="5202111"/>
            <a:ext cx="9658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乳畜业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75" name="Text Box 31"/>
          <p:cNvSpPr txBox="1"/>
          <p:nvPr/>
        </p:nvSpPr>
        <p:spPr>
          <a:xfrm>
            <a:off x="1704975" y="1566863"/>
            <a:ext cx="7772400" cy="1198880"/>
          </a:xfrm>
          <a:prstGeom prst="rect">
            <a:avLst/>
          </a:prstGeom>
          <a:noFill/>
          <a:ln w="9525">
            <a:noFill/>
          </a:ln>
        </p:spPr>
        <p:txBody>
          <a:bodyPr anchor="ctr">
            <a:spAutoFit/>
          </a:bodyPr>
          <a:lstStyle/>
          <a:p>
            <a:pPr algn="l">
              <a:spcBef>
                <a:spcPct val="50000"/>
              </a:spcBef>
              <a:buClrTx/>
              <a:buSzTx/>
              <a:buFontTx/>
            </a:pPr>
            <a:r>
              <a:rPr lang="zh-CN" altLang="en-US" sz="1800">
                <a:solidFill>
                  <a:srgbClr val="FF0000"/>
                </a:solidFill>
              </a:rPr>
              <a:t>以温带海洋性气候为主，多雨多雾，日照较少，有利于多汁牧草的生长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628015" y="773430"/>
            <a:ext cx="7874000" cy="3753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/>
          </a:p>
          <a:p>
            <a:r>
              <a:rPr lang="zh-CN" altLang="en-US" sz="2000"/>
              <a:t>（2）根据材料二和材料三，结合所学知识从气候、地形、市场、交通方面分析欧洲西部乳畜业发达的有利条件。</a:t>
            </a:r>
            <a:r>
              <a:rPr lang="zh-CN" altLang="en-US"/>
              <a:t> </a:t>
            </a:r>
          </a:p>
          <a:p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气候方面：</a:t>
            </a:r>
          </a:p>
          <a:p>
            <a:endParaRPr lang="zh-CN" altLang="en-US">
              <a:sym typeface="+mn-ea"/>
            </a:endParaRPr>
          </a:p>
          <a:p>
            <a:r>
              <a:rPr lang="zh-CN" altLang="en-US"/>
              <a:t>地形</a:t>
            </a:r>
            <a:r>
              <a:rPr lang="zh-CN" altLang="en-US">
                <a:sym typeface="+mn-ea"/>
              </a:rPr>
              <a:t>方面</a:t>
            </a:r>
            <a:r>
              <a:rPr lang="zh-CN" altLang="en-US"/>
              <a:t>：</a:t>
            </a:r>
          </a:p>
          <a:p>
            <a:endParaRPr lang="zh-CN" altLang="en-US"/>
          </a:p>
          <a:p>
            <a:endParaRPr lang="zh-CN" altLang="en-US"/>
          </a:p>
          <a:p>
            <a:r>
              <a:rPr lang="zh-CN" altLang="en-US"/>
              <a:t>市场</a:t>
            </a:r>
            <a:r>
              <a:rPr lang="zh-CN" altLang="en-US">
                <a:sym typeface="+mn-ea"/>
              </a:rPr>
              <a:t>方面</a:t>
            </a:r>
            <a:r>
              <a:rPr lang="zh-CN" altLang="en-US"/>
              <a:t>：</a:t>
            </a:r>
          </a:p>
          <a:p>
            <a:endParaRPr lang="zh-CN" altLang="en-US"/>
          </a:p>
          <a:p>
            <a:r>
              <a:rPr lang="zh-CN" altLang="en-US"/>
              <a:t>交通</a:t>
            </a:r>
            <a:r>
              <a:rPr lang="zh-CN" altLang="en-US">
                <a:sym typeface="+mn-ea"/>
              </a:rPr>
              <a:t>方面</a:t>
            </a:r>
            <a:r>
              <a:rPr lang="zh-CN" altLang="en-US"/>
              <a:t>：</a:t>
            </a:r>
          </a:p>
          <a:p>
            <a:endParaRPr lang="zh-CN" altLang="en-US"/>
          </a:p>
        </p:txBody>
      </p:sp>
      <p:sp>
        <p:nvSpPr>
          <p:cNvPr id="57373" name="Text Box 29"/>
          <p:cNvSpPr txBox="1"/>
          <p:nvPr/>
        </p:nvSpPr>
        <p:spPr>
          <a:xfrm>
            <a:off x="1704975" y="2510790"/>
            <a:ext cx="7088505" cy="645160"/>
          </a:xfrm>
          <a:prstGeom prst="rect">
            <a:avLst/>
          </a:prstGeom>
          <a:noFill/>
          <a:ln w="9525">
            <a:noFill/>
          </a:ln>
        </p:spPr>
        <p:txBody>
          <a:bodyPr wrap="square" anchor="ctr">
            <a:spAutoFit/>
          </a:bodyPr>
          <a:lstStyle/>
          <a:p>
            <a:pPr algn="l" eaLnBrk="0" hangingPunct="0">
              <a:spcBef>
                <a:spcPct val="50000"/>
              </a:spcBef>
              <a:buFontTx/>
            </a:pPr>
            <a:r>
              <a:rPr lang="zh-CN" altLang="en-US" sz="1800">
                <a:solidFill>
                  <a:srgbClr val="FF0000"/>
                </a:solidFill>
              </a:rPr>
              <a:t>地形以平原为主，土层深厚、土壤肥沃，有利于牧草和饲料作物的生长</a:t>
            </a:r>
            <a:endParaRPr lang="zh-CN" altLang="en-US" sz="36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57376" name="Text Box 32"/>
          <p:cNvSpPr txBox="1"/>
          <p:nvPr/>
        </p:nvSpPr>
        <p:spPr>
          <a:xfrm>
            <a:off x="1788795" y="3938588"/>
            <a:ext cx="7772400" cy="368300"/>
          </a:xfrm>
          <a:prstGeom prst="rect">
            <a:avLst/>
          </a:prstGeom>
          <a:noFill/>
          <a:ln w="9525">
            <a:noFill/>
          </a:ln>
        </p:spPr>
        <p:txBody>
          <a:bodyPr anchor="ctr">
            <a:spAutoFit/>
          </a:bodyPr>
          <a:lstStyle/>
          <a:p>
            <a:pPr algn="l" eaLnBrk="0" hangingPunct="0">
              <a:spcBef>
                <a:spcPct val="50000"/>
              </a:spcBef>
              <a:buFontTx/>
            </a:pPr>
            <a:r>
              <a:rPr lang="zh-CN" altLang="en-US" sz="1800">
                <a:solidFill>
                  <a:srgbClr val="FF0000"/>
                </a:solidFill>
              </a:rPr>
              <a:t>交通便利</a:t>
            </a:r>
          </a:p>
        </p:txBody>
      </p:sp>
      <p:sp>
        <p:nvSpPr>
          <p:cNvPr id="3" name="Text Box 32"/>
          <p:cNvSpPr txBox="1"/>
          <p:nvPr/>
        </p:nvSpPr>
        <p:spPr>
          <a:xfrm>
            <a:off x="1788795" y="3377248"/>
            <a:ext cx="7772400" cy="368300"/>
          </a:xfrm>
          <a:prstGeom prst="rect">
            <a:avLst/>
          </a:prstGeom>
          <a:noFill/>
          <a:ln w="9525">
            <a:noFill/>
          </a:ln>
        </p:spPr>
        <p:txBody>
          <a:bodyPr anchor="ctr">
            <a:spAutoFit/>
          </a:bodyPr>
          <a:lstStyle/>
          <a:p>
            <a:pPr algn="l" eaLnBrk="0" hangingPunct="0">
              <a:spcBef>
                <a:spcPct val="50000"/>
              </a:spcBef>
              <a:buFontTx/>
            </a:pPr>
            <a:r>
              <a:rPr lang="zh-CN" altLang="en-US" sz="1800">
                <a:solidFill>
                  <a:srgbClr val="FF0000"/>
                </a:solidFill>
              </a:rPr>
              <a:t>人口稠密，经济发达，消费水平高，乳畜产品的市场需求大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375" grpId="0"/>
      <p:bldP spid="57375" grpId="1"/>
      <p:bldP spid="57373" grpId="0"/>
      <p:bldP spid="57373" grpId="1"/>
      <p:bldP spid="57376" grpId="0"/>
      <p:bldP spid="57376" grpId="1"/>
      <p:bldP spid="3" grpId="0"/>
      <p:bldP spid="3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 flipH="1">
            <a:off x="0" y="-2540"/>
            <a:ext cx="9130030" cy="68687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1714" name="Rectangle 2"/>
          <p:cNvSpPr>
            <a:spLocks noGrp="1" noChangeArrowheads="1"/>
          </p:cNvSpPr>
          <p:nvPr>
            <p:ph type="title"/>
          </p:nvPr>
        </p:nvSpPr>
        <p:spPr>
          <a:xfrm>
            <a:off x="179388" y="323533"/>
            <a:ext cx="6553200" cy="82550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zh-CN" sz="3200" b="1"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黑体" panose="02010609060101010101" pitchFamily="49" charset="-122"/>
              </a:rPr>
              <a:t>3</a:t>
            </a:r>
            <a:r>
              <a:rPr lang="zh-CN" altLang="en-US" sz="3200" b="1"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黑体" panose="02010609060101010101" pitchFamily="49" charset="-122"/>
              </a:rPr>
              <a:t>、发达的旅游业</a:t>
            </a:r>
          </a:p>
        </p:txBody>
      </p:sp>
      <p:grpSp>
        <p:nvGrpSpPr>
          <p:cNvPr id="27651" name="Group 3"/>
          <p:cNvGrpSpPr/>
          <p:nvPr/>
        </p:nvGrpSpPr>
        <p:grpSpPr bwMode="auto">
          <a:xfrm>
            <a:off x="-76200" y="2068830"/>
            <a:ext cx="4648200" cy="3713163"/>
            <a:chOff x="-48" y="912"/>
            <a:chExt cx="2928" cy="2339"/>
          </a:xfrm>
        </p:grpSpPr>
        <p:graphicFrame>
          <p:nvGraphicFramePr>
            <p:cNvPr id="27661" name="Object 4"/>
            <p:cNvGraphicFramePr>
              <a:graphicFrameLocks noChangeAspect="1"/>
            </p:cNvGraphicFramePr>
            <p:nvPr/>
          </p:nvGraphicFramePr>
          <p:xfrm>
            <a:off x="-48" y="1056"/>
            <a:ext cx="2928" cy="219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35" name="Chart" r:id="rId3" imgW="7439660" imgH="4831715" progId="MSGraph.Chart.8">
                    <p:embed followColorScheme="full"/>
                  </p:oleObj>
                </mc:Choice>
                <mc:Fallback>
                  <p:oleObj name="Chart" r:id="rId3" imgW="7439660" imgH="4831715" progId="MSGraph.Chart.8">
                    <p:embed followColorScheme="full"/>
                    <p:pic>
                      <p:nvPicPr>
                        <p:cNvPr id="0" name="Object 4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-48" y="1056"/>
                          <a:ext cx="2928" cy="2195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7662" name="Text Box 5"/>
            <p:cNvSpPr txBox="1">
              <a:spLocks noChangeArrowheads="1"/>
            </p:cNvSpPr>
            <p:nvPr/>
          </p:nvSpPr>
          <p:spPr bwMode="auto">
            <a:xfrm>
              <a:off x="0" y="912"/>
              <a:ext cx="1056" cy="232"/>
            </a:xfrm>
            <a:prstGeom prst="rect">
              <a:avLst/>
            </a:prstGeom>
            <a:noFill/>
            <a:ln w="12700" cap="sq">
              <a:noFill/>
              <a:miter lim="800000"/>
              <a:headEnd type="none" w="sm" len="sm"/>
              <a:tailEnd type="none" w="sm" len="sm"/>
            </a:ln>
            <a:effectLst/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</a:pPr>
              <a:r>
                <a:rPr lang="zh-CN" altLang="en-US" sz="1800" b="1">
                  <a:ea typeface="宋体" panose="02010600030101010101" pitchFamily="2" charset="-122"/>
                </a:rPr>
                <a:t>（万人次）</a:t>
              </a:r>
            </a:p>
          </p:txBody>
        </p:sp>
      </p:grpSp>
      <p:grpSp>
        <p:nvGrpSpPr>
          <p:cNvPr id="27652" name="Group 6"/>
          <p:cNvGrpSpPr/>
          <p:nvPr/>
        </p:nvGrpSpPr>
        <p:grpSpPr bwMode="auto">
          <a:xfrm>
            <a:off x="4343400" y="2083118"/>
            <a:ext cx="4953000" cy="3705225"/>
            <a:chOff x="2736" y="921"/>
            <a:chExt cx="3120" cy="2334"/>
          </a:xfrm>
        </p:grpSpPr>
        <p:graphicFrame>
          <p:nvGraphicFramePr>
            <p:cNvPr id="27659" name="Object 7"/>
            <p:cNvGraphicFramePr>
              <a:graphicFrameLocks noChangeAspect="1"/>
            </p:cNvGraphicFramePr>
            <p:nvPr/>
          </p:nvGraphicFramePr>
          <p:xfrm>
            <a:off x="2736" y="1059"/>
            <a:ext cx="3120" cy="219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36" name="Chart" r:id="rId5" imgW="7236460" imgH="4831715" progId="MSGraph.Chart.8">
                    <p:embed followColorScheme="full"/>
                  </p:oleObj>
                </mc:Choice>
                <mc:Fallback>
                  <p:oleObj name="Chart" r:id="rId5" imgW="7236460" imgH="4831715" progId="MSGraph.Chart.8">
                    <p:embed followColorScheme="full"/>
                    <p:pic>
                      <p:nvPicPr>
                        <p:cNvPr id="0" name="Object 7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2736" y="1059"/>
                          <a:ext cx="3120" cy="2196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7660" name="Text Box 8"/>
            <p:cNvSpPr txBox="1">
              <a:spLocks noChangeArrowheads="1"/>
            </p:cNvSpPr>
            <p:nvPr/>
          </p:nvSpPr>
          <p:spPr bwMode="auto">
            <a:xfrm>
              <a:off x="2784" y="921"/>
              <a:ext cx="1056" cy="232"/>
            </a:xfrm>
            <a:prstGeom prst="rect">
              <a:avLst/>
            </a:prstGeom>
            <a:noFill/>
            <a:ln w="12700" cap="sq">
              <a:noFill/>
              <a:miter lim="800000"/>
              <a:headEnd type="none" w="sm" len="sm"/>
              <a:tailEnd type="none" w="sm" len="sm"/>
            </a:ln>
            <a:effectLst/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</a:pPr>
              <a:r>
                <a:rPr lang="zh-CN" altLang="en-US" sz="1800" b="1">
                  <a:ea typeface="宋体" panose="02010600030101010101" pitchFamily="2" charset="-122"/>
                </a:rPr>
                <a:t>（亿美元）</a:t>
              </a:r>
            </a:p>
          </p:txBody>
        </p:sp>
      </p:grpSp>
    </p:spTree>
  </p:cSld>
  <p:clrMapOvr>
    <a:masterClrMapping/>
  </p:clrMapOvr>
  <p:transition>
    <p:random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62" name="Picture 5" descr="20080401_4d0b030384797107369bMT7MC8fDduTU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92163" name="Picture 7" descr="20098121059229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3600" y="762000"/>
            <a:ext cx="4967288" cy="6096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2164" name="WordArt 8">
            <a:hlinkClick r:id="rId4" action="ppaction://hlinksldjump"/>
          </p:cNvPr>
          <p:cNvSpPr>
            <a:spLocks noTextEdit="1"/>
          </p:cNvSpPr>
          <p:nvPr/>
        </p:nvSpPr>
        <p:spPr>
          <a:xfrm>
            <a:off x="304800" y="0"/>
            <a:ext cx="2743200" cy="1143000"/>
          </a:xfrm>
          <a:prstGeom prst="rect">
            <a:avLst/>
          </a:prstGeom>
        </p:spPr>
        <p:txBody>
          <a:bodyPr wrap="none" fromWordArt="1">
            <a:prstTxWarp prst="textSlantUp">
              <a:avLst>
                <a:gd name="adj" fmla="val 32056"/>
              </a:avLst>
            </a:prstTxWarp>
            <a:normAutofit/>
          </a:bodyPr>
          <a:lstStyle/>
          <a:p>
            <a:pPr algn="ctr"/>
            <a:r>
              <a:rPr lang="zh-CN" altLang="en-US" sz="3600" b="1">
                <a:ln w="9525" cap="flat" cmpd="sng">
                  <a:solidFill>
                    <a:srgbClr val="CC99FF"/>
                  </a:solidFill>
                  <a:prstDash val="solid"/>
                  <a:headEnd type="none" w="med" len="med"/>
                  <a:tailEnd type="none" w="med" len="med"/>
                </a:ln>
                <a:gradFill rotWithShape="1">
                  <a:gsLst>
                    <a:gs pos="0">
                      <a:srgbClr val="6600CC"/>
                    </a:gs>
                    <a:gs pos="100000">
                      <a:srgbClr val="CC00CC"/>
                    </a:gs>
                  </a:gsLst>
                  <a:lin ang="5400000" scaled="1"/>
                  <a:tileRect/>
                </a:gradFill>
                <a:effectLst>
                  <a:outerShdw dist="53882" dir="2699999" algn="ctr" rotWithShape="0">
                    <a:srgbClr val="9999FF">
                      <a:alpha val="78999"/>
                    </a:srgb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挪威峡湾风光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2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186" name="Picture 5" descr="U2056P704DT2009032611574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572000" cy="34290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93187" name="Picture 7" descr="20077111731526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0"/>
            <a:ext cx="4572000" cy="34290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93188" name="Picture 9" descr="2_7GEFIyulgNNX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322638"/>
            <a:ext cx="4876800" cy="3535362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93189" name="Picture 11" descr="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43400" y="3276600"/>
            <a:ext cx="4800600" cy="35814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93190" name="Picture 13" descr="200803231400472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28800" y="1600200"/>
            <a:ext cx="5105400" cy="36576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3191" name="WordArt 14">
            <a:hlinkClick r:id="rId7" action="ppaction://hlinksldjump"/>
          </p:cNvPr>
          <p:cNvSpPr>
            <a:spLocks noTextEdit="1"/>
          </p:cNvSpPr>
          <p:nvPr/>
        </p:nvSpPr>
        <p:spPr>
          <a:xfrm>
            <a:off x="2057400" y="152400"/>
            <a:ext cx="1219200" cy="685800"/>
          </a:xfrm>
          <a:prstGeom prst="rect">
            <a:avLst/>
          </a:prstGeom>
        </p:spPr>
        <p:txBody>
          <a:bodyPr wrap="none" fromWordArt="1">
            <a:prstTxWarp prst="textDeflate">
              <a:avLst>
                <a:gd name="adj" fmla="val 26227"/>
              </a:avLst>
            </a:prstTxWarp>
            <a:normAutofit/>
          </a:bodyPr>
          <a:lstStyle/>
          <a:p>
            <a:pPr algn="ctr"/>
            <a:r>
              <a:rPr lang="zh-CN" altLang="en-US" sz="3600" b="1">
                <a:ln w="9525" cap="flat" cmpd="sng">
                  <a:solidFill>
                    <a:srgbClr val="000000"/>
                  </a:solidFill>
                  <a:prstDash val="solid"/>
                  <a:headEnd type="none" w="med" len="med"/>
                  <a:tailEnd type="none" w="med" len="med"/>
                </a:ln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瑞士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1000"/>
                                        <p:tgtEl>
                                          <p:spTgt spid="93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210" name="Picture 5" descr="49203913604188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715000" cy="42862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94211" name="Picture 7" descr="b86e5b514b212b0943a75bc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5200" y="2971800"/>
            <a:ext cx="5638800" cy="38862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4212" name="WordArt 8"/>
          <p:cNvSpPr>
            <a:spLocks noTextEdit="1"/>
          </p:cNvSpPr>
          <p:nvPr/>
        </p:nvSpPr>
        <p:spPr>
          <a:xfrm>
            <a:off x="5486400" y="304800"/>
            <a:ext cx="3657600" cy="1028700"/>
          </a:xfrm>
          <a:prstGeom prst="rect">
            <a:avLst/>
          </a:prstGeom>
        </p:spPr>
        <p:txBody>
          <a:bodyPr wrap="none" fromWordArt="1">
            <a:prstTxWarp prst="textSlantUp">
              <a:avLst>
                <a:gd name="adj" fmla="val 32056"/>
              </a:avLst>
            </a:prstTxWarp>
            <a:normAutofit/>
          </a:bodyPr>
          <a:lstStyle/>
          <a:p>
            <a:pPr algn="ctr"/>
            <a:r>
              <a:rPr lang="zh-CN" altLang="en-US" sz="3600">
                <a:ln w="9525" cap="flat" cmpd="sng">
                  <a:solidFill>
                    <a:srgbClr val="CC99FF"/>
                  </a:solidFill>
                  <a:prstDash val="solid"/>
                  <a:headEnd type="none" w="med" len="med"/>
                  <a:tailEnd type="none" w="med" len="med"/>
                </a:ln>
                <a:gradFill rotWithShape="1">
                  <a:gsLst>
                    <a:gs pos="0">
                      <a:srgbClr val="6600CC"/>
                    </a:gs>
                    <a:gs pos="100000">
                      <a:srgbClr val="CC00CC"/>
                    </a:gs>
                  </a:gsLst>
                  <a:lin ang="5400000" scaled="1"/>
                  <a:tileRect/>
                </a:gradFill>
                <a:effectLst>
                  <a:outerShdw dist="53882" dir="2699999" algn="ctr" rotWithShape="0">
                    <a:srgbClr val="9999FF">
                      <a:alpha val="78999"/>
                    </a:srgb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西班牙的阳光沙滩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234" name="Picture 4" descr="斗牛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838200"/>
            <a:ext cx="7019925" cy="529748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5235" name="WordArt 5">
            <a:hlinkClick r:id="rId4" action="ppaction://hlinksldjump"/>
          </p:cNvPr>
          <p:cNvSpPr>
            <a:spLocks noTextEdit="1"/>
          </p:cNvSpPr>
          <p:nvPr/>
        </p:nvSpPr>
        <p:spPr>
          <a:xfrm>
            <a:off x="3429000" y="0"/>
            <a:ext cx="1600200" cy="1028700"/>
          </a:xfrm>
          <a:prstGeom prst="rect">
            <a:avLst/>
          </a:prstGeom>
        </p:spPr>
        <p:txBody>
          <a:bodyPr wrap="none" fromWordArt="1">
            <a:prstTxWarp prst="textSlantUp">
              <a:avLst>
                <a:gd name="adj" fmla="val 32056"/>
              </a:avLst>
            </a:prstTxWarp>
            <a:normAutofit/>
          </a:bodyPr>
          <a:lstStyle/>
          <a:p>
            <a:pPr algn="ctr"/>
            <a:r>
              <a:rPr lang="zh-CN" altLang="en-US" sz="3600">
                <a:ln w="9525" cap="flat" cmpd="sng">
                  <a:solidFill>
                    <a:srgbClr val="CC99FF"/>
                  </a:solidFill>
                  <a:prstDash val="solid"/>
                  <a:headEnd type="none" w="med" len="med"/>
                  <a:tailEnd type="none" w="med" len="med"/>
                </a:ln>
                <a:gradFill rotWithShape="1">
                  <a:gsLst>
                    <a:gs pos="0">
                      <a:srgbClr val="6600CC"/>
                    </a:gs>
                    <a:gs pos="100000">
                      <a:srgbClr val="CC00CC"/>
                    </a:gs>
                  </a:gsLst>
                  <a:lin ang="5400000" scaled="1"/>
                  <a:tileRect/>
                </a:gradFill>
                <a:effectLst>
                  <a:outerShdw dist="53882" dir="2699999" algn="ctr" rotWithShape="0">
                    <a:srgbClr val="9999FF">
                      <a:alpha val="78999"/>
                    </a:srgb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斗牛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4" presetClass="entr" presetSubtype="0" ac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52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52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52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952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523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2"/>
          <p:cNvSpPr>
            <a:spLocks noGrp="1"/>
          </p:cNvSpPr>
          <p:nvPr>
            <p:ph type="title" idx="4294967295"/>
          </p:nvPr>
        </p:nvSpPr>
        <p:spPr/>
        <p:txBody>
          <a:bodyPr vert="horz" wrap="square" anchor="ctr"/>
          <a:lstStyle/>
          <a:p>
            <a:endParaRPr dirty="0"/>
          </a:p>
        </p:txBody>
      </p:sp>
      <p:sp>
        <p:nvSpPr>
          <p:cNvPr id="96259" name="Rectangle 3"/>
          <p:cNvSpPr>
            <a:spLocks noGrp="1"/>
          </p:cNvSpPr>
          <p:nvPr>
            <p:ph type="body" idx="4294967295"/>
          </p:nvPr>
        </p:nvSpPr>
        <p:spPr/>
        <p:txBody>
          <a:bodyPr vert="horz" wrap="square" anchor="t"/>
          <a:lstStyle/>
          <a:p>
            <a:endParaRPr dirty="0"/>
          </a:p>
        </p:txBody>
      </p:sp>
      <p:pic>
        <p:nvPicPr>
          <p:cNvPr id="96260" name="Picture 5" descr="141F017-1-4294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96261" name="Picture 7" descr="20070803_141812_484_33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781550" cy="32004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96262" name="Picture 11" descr="20070417_f4844f565711f4ea1714dx3Mz5JHw2U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400300"/>
            <a:ext cx="5943600" cy="44577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96263" name="Picture 13" descr="2008102114525227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33800" y="2743200"/>
            <a:ext cx="5410200" cy="41148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6264" name="WordArt 14"/>
          <p:cNvSpPr>
            <a:spLocks noTextEdit="1"/>
          </p:cNvSpPr>
          <p:nvPr/>
        </p:nvSpPr>
        <p:spPr>
          <a:xfrm>
            <a:off x="5029200" y="304800"/>
            <a:ext cx="3124200" cy="838200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  <a:normAutofit/>
          </a:bodyPr>
          <a:lstStyle/>
          <a:p>
            <a:pPr algn="ctr"/>
            <a:r>
              <a:rPr lang="zh-CN" altLang="en-US" sz="3600" b="1">
                <a:gradFill rotWithShape="1">
                  <a:gsLst>
                    <a:gs pos="0">
                      <a:srgbClr val="FFFF00"/>
                    </a:gs>
                    <a:gs pos="100000">
                      <a:srgbClr val="FF9933"/>
                    </a:gs>
                  </a:gsLst>
                  <a:path path="rect">
                    <a:fillToRect l="50000" t="50000" r="50000" b="50000"/>
                  </a:path>
                  <a:tileRect/>
                </a:gradFill>
                <a:effectLst>
                  <a:outerShdw dist="35921" dir="2699999" algn="ctr" rotWithShape="0">
                    <a:srgbClr val="C0C0C0">
                      <a:alpha val="78999"/>
                    </a:srgb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法国田园风光</a:t>
            </a:r>
          </a:p>
        </p:txBody>
      </p:sp>
      <p:pic>
        <p:nvPicPr>
          <p:cNvPr id="96265" name="矩形 8"/>
          <p:cNvPicPr/>
          <p:nvPr/>
        </p:nvPicPr>
        <p:blipFill>
          <a:blip r:embed="rId6"/>
          <a:stretch>
            <a:fillRect/>
          </a:stretch>
        </p:blipFill>
        <p:spPr>
          <a:xfrm>
            <a:off x="-42862" y="2328863"/>
            <a:ext cx="3468687" cy="6223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96266" name="矩形 9"/>
          <p:cNvPicPr/>
          <p:nvPr/>
        </p:nvPicPr>
        <p:blipFill>
          <a:blip r:embed="rId7"/>
          <a:stretch>
            <a:fillRect/>
          </a:stretch>
        </p:blipFill>
        <p:spPr>
          <a:xfrm>
            <a:off x="3700463" y="6199188"/>
            <a:ext cx="3468687" cy="6223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1000"/>
                                        <p:tgtEl>
                                          <p:spTgt spid="96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3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out)">
                                      <p:cBhvr>
                                        <p:cTn id="12" dur="1000"/>
                                        <p:tgtEl>
                                          <p:spTgt spid="96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96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96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500"/>
                                        <p:tgtEl>
                                          <p:spTgt spid="96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96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标题 82945"/>
          <p:cNvSpPr>
            <a:spLocks noGrp="1"/>
          </p:cNvSpPr>
          <p:nvPr>
            <p:ph type="title"/>
          </p:nvPr>
        </p:nvSpPr>
        <p:spPr>
          <a:xfrm>
            <a:off x="457200" y="44450"/>
            <a:ext cx="8229600" cy="633413"/>
          </a:xfrm>
        </p:spPr>
        <p:txBody>
          <a:bodyPr anchor="ctr">
            <a:normAutofit/>
          </a:bodyPr>
          <a:lstStyle/>
          <a:p>
            <a:r>
              <a:rPr lang="zh-CN" altLang="en-US" sz="3600" b="1">
                <a:solidFill>
                  <a:srgbClr val="FF0000"/>
                </a:solidFill>
                <a:effectLst>
                  <a:outerShdw blurRad="38100" dist="38100" dir="2700000">
                    <a:srgbClr val="000000"/>
                  </a:outerShdw>
                </a:effectLst>
              </a:rPr>
              <a:t>二、雄厚的经济实力</a:t>
            </a:r>
          </a:p>
        </p:txBody>
      </p:sp>
      <p:sp>
        <p:nvSpPr>
          <p:cNvPr id="82947" name="文本框 82946"/>
          <p:cNvSpPr txBox="1"/>
          <p:nvPr/>
        </p:nvSpPr>
        <p:spPr>
          <a:xfrm>
            <a:off x="250825" y="1837690"/>
            <a:ext cx="8714740" cy="390779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</a:pPr>
            <a:r>
              <a:rPr lang="en-US" altLang="zh-CN" sz="2800" b="1" dirty="0">
                <a:latin typeface="Times New Roman" panose="02020603050405020304" pitchFamily="18" charset="0"/>
              </a:rPr>
              <a:t>   1</a:t>
            </a:r>
            <a:r>
              <a:rPr lang="zh-CN" altLang="en-US" sz="2800" b="1" dirty="0">
                <a:latin typeface="Times New Roman" panose="02020603050405020304" pitchFamily="18" charset="0"/>
              </a:rPr>
              <a:t>、欧洲西部大多数国家属于</a:t>
            </a:r>
            <a:r>
              <a:rPr lang="en-US" altLang="zh-CN" sz="2800" b="1" u="sng" dirty="0">
                <a:latin typeface="Times New Roman" panose="02020603050405020304" pitchFamily="18" charset="0"/>
              </a:rPr>
              <a:t>            </a:t>
            </a:r>
            <a:r>
              <a:rPr lang="en-US" altLang="zh-CN" sz="2800" b="1" dirty="0">
                <a:latin typeface="Times New Roman" panose="02020603050405020304" pitchFamily="18" charset="0"/>
              </a:rPr>
              <a:t> (</a:t>
            </a:r>
            <a:r>
              <a:rPr lang="zh-CN" altLang="en-US" sz="2800" b="1" dirty="0">
                <a:latin typeface="Times New Roman" panose="02020603050405020304" pitchFamily="18" charset="0"/>
              </a:rPr>
              <a:t>发达或发展中</a:t>
            </a:r>
            <a:r>
              <a:rPr lang="en-US" altLang="zh-CN" sz="2800" b="1" dirty="0">
                <a:latin typeface="Times New Roman" panose="02020603050405020304" pitchFamily="18" charset="0"/>
              </a:rPr>
              <a:t>)</a:t>
            </a:r>
            <a:r>
              <a:rPr lang="zh-CN" altLang="en-US" sz="2800" b="1" dirty="0">
                <a:latin typeface="Times New Roman" panose="02020603050405020304" pitchFamily="18" charset="0"/>
              </a:rPr>
              <a:t>国家，该地区有</a:t>
            </a:r>
            <a:r>
              <a:rPr lang="zh-CN" altLang="en-US" sz="2800" b="1" u="sng" dirty="0">
                <a:latin typeface="Times New Roman" panose="02020603050405020304" pitchFamily="18" charset="0"/>
              </a:rPr>
              <a:t>            </a:t>
            </a:r>
            <a:r>
              <a:rPr lang="zh-CN" altLang="en-US" sz="2800" b="1" dirty="0">
                <a:latin typeface="Times New Roman" panose="02020603050405020304" pitchFamily="18" charset="0"/>
              </a:rPr>
              <a:t>、</a:t>
            </a:r>
            <a:r>
              <a:rPr lang="en-US" altLang="zh-CN" sz="2800" b="1" u="sng" dirty="0">
                <a:latin typeface="Times New Roman" panose="02020603050405020304" pitchFamily="18" charset="0"/>
              </a:rPr>
              <a:t>            </a:t>
            </a:r>
            <a:r>
              <a:rPr lang="en-US" altLang="zh-CN" sz="2800" b="1" dirty="0">
                <a:latin typeface="Times New Roman" panose="02020603050405020304" pitchFamily="18" charset="0"/>
              </a:rPr>
              <a:t> </a:t>
            </a:r>
            <a:r>
              <a:rPr lang="zh-CN" altLang="en-US" sz="2800" b="1" dirty="0">
                <a:latin typeface="Times New Roman" panose="02020603050405020304" pitchFamily="18" charset="0"/>
              </a:rPr>
              <a:t>、</a:t>
            </a:r>
            <a:r>
              <a:rPr lang="zh-CN" altLang="en-US" sz="2800" b="1" u="sng" dirty="0">
                <a:latin typeface="Times New Roman" panose="02020603050405020304" pitchFamily="18" charset="0"/>
              </a:rPr>
              <a:t>                 </a:t>
            </a:r>
            <a:r>
              <a:rPr lang="zh-CN" altLang="en-US" sz="2800" b="1" dirty="0">
                <a:latin typeface="Times New Roman" panose="02020603050405020304" pitchFamily="18" charset="0"/>
              </a:rPr>
              <a:t>、</a:t>
            </a:r>
            <a:r>
              <a:rPr lang="zh-CN" altLang="en-US" sz="2800" b="1" u="sng" dirty="0">
                <a:latin typeface="Times New Roman" panose="02020603050405020304" pitchFamily="18" charset="0"/>
              </a:rPr>
              <a:t>            </a:t>
            </a:r>
          </a:p>
          <a:p>
            <a:pPr algn="l">
              <a:buFont typeface="Arial" panose="020B0604020202020204" pitchFamily="34" charset="0"/>
            </a:pPr>
            <a:r>
              <a:rPr lang="zh-CN" altLang="en-US" sz="2800" b="1" u="sng" dirty="0">
                <a:latin typeface="Times New Roman" panose="02020603050405020304" pitchFamily="18" charset="0"/>
              </a:rPr>
              <a:t>              </a:t>
            </a:r>
            <a:r>
              <a:rPr lang="zh-CN" altLang="en-US" sz="2800" b="1" dirty="0">
                <a:latin typeface="Times New Roman" panose="02020603050405020304" pitchFamily="18" charset="0"/>
              </a:rPr>
              <a:t>等工业 大国，它们的生产规模</a:t>
            </a:r>
            <a:r>
              <a:rPr lang="zh-CN" altLang="en-US" sz="2800" b="1" u="sng" dirty="0">
                <a:latin typeface="Times New Roman" panose="02020603050405020304" pitchFamily="18" charset="0"/>
              </a:rPr>
              <a:t>           </a:t>
            </a:r>
            <a:r>
              <a:rPr lang="zh-CN" altLang="en-US" sz="2800" b="1" dirty="0">
                <a:latin typeface="Times New Roman" panose="02020603050405020304" pitchFamily="18" charset="0"/>
              </a:rPr>
              <a:t>，工业部门较为</a:t>
            </a:r>
            <a:r>
              <a:rPr lang="en-US" altLang="zh-CN" sz="2800" b="1" u="sng" dirty="0">
                <a:latin typeface="Times New Roman" panose="02020603050405020304" pitchFamily="18" charset="0"/>
              </a:rPr>
              <a:t>           </a:t>
            </a:r>
            <a:r>
              <a:rPr lang="en-US" altLang="zh-CN" sz="2800" b="1" dirty="0">
                <a:latin typeface="Times New Roman" panose="02020603050405020304" pitchFamily="18" charset="0"/>
              </a:rPr>
              <a:t> </a:t>
            </a:r>
            <a:r>
              <a:rPr lang="zh-CN" altLang="en-US" sz="2800" b="1" dirty="0">
                <a:latin typeface="Times New Roman" panose="02020603050405020304" pitchFamily="18" charset="0"/>
              </a:rPr>
              <a:t>，综合实力</a:t>
            </a:r>
            <a:r>
              <a:rPr lang="zh-CN" altLang="en-US" sz="2800" b="1" u="sng" dirty="0">
                <a:latin typeface="Times New Roman" panose="02020603050405020304" pitchFamily="18" charset="0"/>
              </a:rPr>
              <a:t>              </a:t>
            </a:r>
            <a:r>
              <a:rPr lang="zh-CN" altLang="en-US" sz="2800" b="1" dirty="0">
                <a:latin typeface="Times New Roman" panose="02020603050405020304" pitchFamily="18" charset="0"/>
              </a:rPr>
              <a:t>。</a:t>
            </a:r>
          </a:p>
          <a:p>
            <a:pPr algn="l">
              <a:buFont typeface="Arial" panose="020B0604020202020204" pitchFamily="34" charset="0"/>
            </a:pPr>
            <a:r>
              <a:rPr lang="en-US" altLang="zh-CN" sz="2800" b="1" dirty="0">
                <a:latin typeface="Times New Roman" panose="02020603050405020304" pitchFamily="18" charset="0"/>
              </a:rPr>
              <a:t>2</a:t>
            </a:r>
            <a:r>
              <a:rPr lang="zh-CN" altLang="en-US" sz="2800" b="1" dirty="0">
                <a:latin typeface="Times New Roman" panose="02020603050405020304" pitchFamily="18" charset="0"/>
              </a:rPr>
              <a:t>、农业在经济中所占比重</a:t>
            </a:r>
            <a:r>
              <a:rPr lang="zh-CN" altLang="en-US" sz="2800" b="1" u="sng" dirty="0">
                <a:latin typeface="Times New Roman" panose="02020603050405020304" pitchFamily="18" charset="0"/>
              </a:rPr>
              <a:t>               </a:t>
            </a:r>
            <a:r>
              <a:rPr lang="zh-CN" altLang="en-US" sz="2800" b="1" dirty="0">
                <a:latin typeface="Times New Roman" panose="02020603050405020304" pitchFamily="18" charset="0"/>
              </a:rPr>
              <a:t>，但生产水平</a:t>
            </a:r>
            <a:r>
              <a:rPr lang="zh-CN" altLang="en-US" sz="2800" b="1" u="sng" dirty="0">
                <a:latin typeface="Times New Roman" panose="02020603050405020304" pitchFamily="18" charset="0"/>
              </a:rPr>
              <a:t>            </a:t>
            </a:r>
            <a:r>
              <a:rPr lang="zh-CN" altLang="en-US" sz="2800" b="1" dirty="0">
                <a:latin typeface="Times New Roman" panose="02020603050405020304" pitchFamily="18" charset="0"/>
              </a:rPr>
              <a:t>，</a:t>
            </a:r>
            <a:r>
              <a:rPr lang="zh-CN" altLang="en-US" sz="2800" b="1" u="sng" dirty="0">
                <a:latin typeface="Times New Roman" panose="02020603050405020304" pitchFamily="18" charset="0"/>
              </a:rPr>
              <a:t>                   </a:t>
            </a:r>
            <a:r>
              <a:rPr lang="zh-CN" altLang="en-US" sz="2800" b="1" dirty="0">
                <a:latin typeface="Times New Roman" panose="02020603050405020304" pitchFamily="18" charset="0"/>
              </a:rPr>
              <a:t>与</a:t>
            </a:r>
            <a:r>
              <a:rPr lang="zh-CN" altLang="en-US" sz="2800" b="1" u="sng" dirty="0">
                <a:latin typeface="Times New Roman" panose="02020603050405020304" pitchFamily="18" charset="0"/>
              </a:rPr>
              <a:t>                    </a:t>
            </a:r>
            <a:r>
              <a:rPr lang="zh-CN" altLang="en-US" sz="2800" b="1" dirty="0">
                <a:latin typeface="Times New Roman" panose="02020603050405020304" pitchFamily="18" charset="0"/>
              </a:rPr>
              <a:t>结合较好。</a:t>
            </a:r>
            <a:r>
              <a:rPr lang="zh-CN" altLang="en-US" sz="2800" b="1" u="sng" dirty="0">
                <a:latin typeface="Times New Roman" panose="02020603050405020304" pitchFamily="18" charset="0"/>
              </a:rPr>
              <a:t>              </a:t>
            </a:r>
            <a:r>
              <a:rPr lang="zh-CN" altLang="en-US" sz="2800" b="1" dirty="0">
                <a:latin typeface="Times New Roman" panose="02020603050405020304" pitchFamily="18" charset="0"/>
              </a:rPr>
              <a:t>、</a:t>
            </a:r>
            <a:r>
              <a:rPr lang="zh-CN" altLang="en-US" sz="2800" b="1" u="sng" dirty="0">
                <a:latin typeface="Times New Roman" panose="02020603050405020304" pitchFamily="18" charset="0"/>
              </a:rPr>
              <a:t>                  </a:t>
            </a:r>
            <a:r>
              <a:rPr lang="zh-CN" altLang="en-US" sz="2800" b="1" dirty="0">
                <a:latin typeface="Times New Roman" panose="02020603050405020304" pitchFamily="18" charset="0"/>
              </a:rPr>
              <a:t>、</a:t>
            </a:r>
            <a:r>
              <a:rPr lang="zh-CN" altLang="en-US" sz="2800" b="1" u="sng" dirty="0">
                <a:latin typeface="Times New Roman" panose="02020603050405020304" pitchFamily="18" charset="0"/>
              </a:rPr>
              <a:t>                </a:t>
            </a:r>
            <a:r>
              <a:rPr lang="zh-CN" altLang="en-US" sz="2800" b="1" dirty="0">
                <a:latin typeface="Times New Roman" panose="02020603050405020304" pitchFamily="18" charset="0"/>
              </a:rPr>
              <a:t>、</a:t>
            </a:r>
            <a:r>
              <a:rPr lang="zh-CN" altLang="en-US" sz="2800" b="1" u="sng" dirty="0">
                <a:latin typeface="Times New Roman" panose="02020603050405020304" pitchFamily="18" charset="0"/>
              </a:rPr>
              <a:t>                  </a:t>
            </a:r>
            <a:r>
              <a:rPr lang="zh-CN" altLang="en-US" sz="2800" b="1" dirty="0">
                <a:latin typeface="Times New Roman" panose="02020603050405020304" pitchFamily="18" charset="0"/>
              </a:rPr>
              <a:t>等国都有发达的农牧业。</a:t>
            </a:r>
            <a:r>
              <a:rPr lang="en-US" altLang="zh-CN" sz="2800" b="1" dirty="0">
                <a:latin typeface="Times New Roman" panose="02020603050405020304" pitchFamily="18" charset="0"/>
              </a:rPr>
              <a:t>     </a:t>
            </a:r>
            <a:r>
              <a:rPr lang="en-US" altLang="zh-CN" sz="2400" b="1" dirty="0">
                <a:latin typeface="Times New Roman" panose="02020603050405020304" pitchFamily="18" charset="0"/>
              </a:rPr>
              <a:t> </a:t>
            </a:r>
          </a:p>
          <a:p>
            <a:pPr>
              <a:buFont typeface="Arial" panose="020B0604020202020204" pitchFamily="34" charset="0"/>
            </a:pPr>
            <a:endParaRPr lang="en-US" altLang="zh-CN" sz="2400" b="1" dirty="0">
              <a:latin typeface="Times New Roman" panose="02020603050405020304" pitchFamily="18" charset="0"/>
            </a:endParaRPr>
          </a:p>
        </p:txBody>
      </p:sp>
      <p:sp>
        <p:nvSpPr>
          <p:cNvPr id="82948" name="文本框 82947"/>
          <p:cNvSpPr txBox="1"/>
          <p:nvPr/>
        </p:nvSpPr>
        <p:spPr>
          <a:xfrm>
            <a:off x="5195138" y="1827217"/>
            <a:ext cx="895350" cy="519113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pPr>
              <a:buFont typeface="Arial" panose="020B0604020202020204" pitchFamily="34" charset="0"/>
            </a:pPr>
            <a:r>
              <a:rPr lang="zh-CN" altLang="en-US" sz="2800" b="1">
                <a:solidFill>
                  <a:srgbClr val="FF0000"/>
                </a:solidFill>
                <a:latin typeface="Times New Roman" panose="02020603050405020304" pitchFamily="18" charset="0"/>
              </a:rPr>
              <a:t>发达</a:t>
            </a:r>
          </a:p>
        </p:txBody>
      </p:sp>
      <p:sp>
        <p:nvSpPr>
          <p:cNvPr id="82949" name="文本框 82948"/>
          <p:cNvSpPr txBox="1"/>
          <p:nvPr/>
        </p:nvSpPr>
        <p:spPr>
          <a:xfrm>
            <a:off x="6058217" y="2253460"/>
            <a:ext cx="898525" cy="519113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pPr>
              <a:buFont typeface="Arial" panose="020B0604020202020204" pitchFamily="34" charset="0"/>
            </a:pPr>
            <a:r>
              <a:rPr lang="zh-CN" altLang="en-US" sz="28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英国</a:t>
            </a:r>
          </a:p>
        </p:txBody>
      </p:sp>
      <p:sp>
        <p:nvSpPr>
          <p:cNvPr id="82950" name="文本框 82949"/>
          <p:cNvSpPr txBox="1"/>
          <p:nvPr/>
        </p:nvSpPr>
        <p:spPr>
          <a:xfrm>
            <a:off x="1532255" y="3086735"/>
            <a:ext cx="898525" cy="519113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pPr>
              <a:buFont typeface="Arial" panose="020B0604020202020204" pitchFamily="34" charset="0"/>
            </a:pPr>
            <a:r>
              <a:rPr lang="zh-CN" altLang="en-US" sz="2800" b="1">
                <a:solidFill>
                  <a:srgbClr val="FF0000"/>
                </a:solidFill>
                <a:latin typeface="Times New Roman" panose="02020603050405020304" pitchFamily="18" charset="0"/>
              </a:rPr>
              <a:t>齐全</a:t>
            </a:r>
          </a:p>
        </p:txBody>
      </p:sp>
      <p:sp>
        <p:nvSpPr>
          <p:cNvPr id="82951" name="文本框 82950"/>
          <p:cNvSpPr txBox="1"/>
          <p:nvPr/>
        </p:nvSpPr>
        <p:spPr>
          <a:xfrm>
            <a:off x="2861310" y="2218690"/>
            <a:ext cx="1295400" cy="5191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  <a:buFont typeface="Arial" panose="020B0604020202020204" pitchFamily="34" charset="0"/>
            </a:pPr>
            <a:r>
              <a:rPr lang="zh-CN" altLang="en-US" sz="2800" b="1" dirty="0">
                <a:solidFill>
                  <a:srgbClr val="FF0000"/>
                </a:solidFill>
                <a:latin typeface="Arial" panose="020B0604020202020204" pitchFamily="34" charset="0"/>
              </a:rPr>
              <a:t>德国</a:t>
            </a:r>
          </a:p>
        </p:txBody>
      </p:sp>
      <p:sp>
        <p:nvSpPr>
          <p:cNvPr id="82952" name="文本框 82951"/>
          <p:cNvSpPr txBox="1"/>
          <p:nvPr/>
        </p:nvSpPr>
        <p:spPr>
          <a:xfrm>
            <a:off x="4342130" y="2264809"/>
            <a:ext cx="1295400" cy="5191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  <a:buFont typeface="Arial" panose="020B0604020202020204" pitchFamily="34" charset="0"/>
            </a:pPr>
            <a:r>
              <a:rPr lang="zh-CN" altLang="en-US" sz="2800" b="1" dirty="0">
                <a:solidFill>
                  <a:srgbClr val="FF0000"/>
                </a:solidFill>
                <a:latin typeface="Arial" panose="020B0604020202020204" pitchFamily="34" charset="0"/>
              </a:rPr>
              <a:t>法国</a:t>
            </a:r>
          </a:p>
        </p:txBody>
      </p:sp>
      <p:sp>
        <p:nvSpPr>
          <p:cNvPr id="82953" name="文本框 82952"/>
          <p:cNvSpPr txBox="1"/>
          <p:nvPr/>
        </p:nvSpPr>
        <p:spPr>
          <a:xfrm>
            <a:off x="323850" y="2660343"/>
            <a:ext cx="1371600" cy="5191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l">
              <a:buFont typeface="Arial" panose="020B0604020202020204" pitchFamily="34" charset="0"/>
            </a:pPr>
            <a:r>
              <a:rPr lang="zh-CN" altLang="en-US" sz="2800" b="1" dirty="0">
                <a:solidFill>
                  <a:srgbClr val="FF0000"/>
                </a:solidFill>
                <a:latin typeface="Arial" panose="020B0604020202020204" pitchFamily="34" charset="0"/>
              </a:rPr>
              <a:t>意大利</a:t>
            </a:r>
          </a:p>
        </p:txBody>
      </p:sp>
      <p:sp>
        <p:nvSpPr>
          <p:cNvPr id="82954" name="文本框 82953"/>
          <p:cNvSpPr txBox="1"/>
          <p:nvPr/>
        </p:nvSpPr>
        <p:spPr>
          <a:xfrm>
            <a:off x="6507480" y="2640965"/>
            <a:ext cx="685800" cy="5191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  <a:buFont typeface="Arial" panose="020B0604020202020204" pitchFamily="34" charset="0"/>
            </a:pPr>
            <a:r>
              <a:rPr lang="zh-CN" altLang="en-US" sz="2800" b="1">
                <a:solidFill>
                  <a:srgbClr val="FF0000"/>
                </a:solidFill>
                <a:latin typeface="Arial" panose="020B0604020202020204" pitchFamily="34" charset="0"/>
              </a:rPr>
              <a:t>大</a:t>
            </a:r>
          </a:p>
        </p:txBody>
      </p:sp>
      <p:sp>
        <p:nvSpPr>
          <p:cNvPr id="82955" name="文本框 82954"/>
          <p:cNvSpPr txBox="1"/>
          <p:nvPr/>
        </p:nvSpPr>
        <p:spPr>
          <a:xfrm>
            <a:off x="4428982" y="3113843"/>
            <a:ext cx="1600200" cy="5191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  <a:buFont typeface="Arial" panose="020B0604020202020204" pitchFamily="34" charset="0"/>
            </a:pPr>
            <a:r>
              <a:rPr lang="zh-CN" altLang="en-US" sz="2800" b="1" dirty="0">
                <a:solidFill>
                  <a:srgbClr val="FF0000"/>
                </a:solidFill>
                <a:latin typeface="Arial" panose="020B0604020202020204" pitchFamily="34" charset="0"/>
              </a:rPr>
              <a:t>雄厚</a:t>
            </a:r>
          </a:p>
        </p:txBody>
      </p:sp>
      <p:sp>
        <p:nvSpPr>
          <p:cNvPr id="82956" name="文本框 82955"/>
          <p:cNvSpPr txBox="1"/>
          <p:nvPr/>
        </p:nvSpPr>
        <p:spPr>
          <a:xfrm>
            <a:off x="4724400" y="3527871"/>
            <a:ext cx="1295400" cy="5191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  <a:buFont typeface="Arial" panose="020B0604020202020204" pitchFamily="34" charset="0"/>
            </a:pPr>
            <a:r>
              <a:rPr lang="zh-CN" altLang="en-US" sz="2800" b="1" dirty="0">
                <a:solidFill>
                  <a:srgbClr val="FF0000"/>
                </a:solidFill>
                <a:latin typeface="Arial" panose="020B0604020202020204" pitchFamily="34" charset="0"/>
              </a:rPr>
              <a:t>较小</a:t>
            </a:r>
          </a:p>
        </p:txBody>
      </p:sp>
      <p:sp>
        <p:nvSpPr>
          <p:cNvPr id="82957" name="文本框 82956"/>
          <p:cNvSpPr txBox="1"/>
          <p:nvPr/>
        </p:nvSpPr>
        <p:spPr>
          <a:xfrm>
            <a:off x="914400" y="4002405"/>
            <a:ext cx="914400" cy="5191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  <a:buFont typeface="Arial" panose="020B0604020202020204" pitchFamily="34" charset="0"/>
            </a:pPr>
            <a:r>
              <a:rPr lang="zh-CN" altLang="en-US" sz="2800" b="1">
                <a:solidFill>
                  <a:srgbClr val="FF0000"/>
                </a:solidFill>
                <a:latin typeface="Arial" panose="020B0604020202020204" pitchFamily="34" charset="0"/>
              </a:rPr>
              <a:t>高</a:t>
            </a:r>
          </a:p>
        </p:txBody>
      </p:sp>
      <p:sp>
        <p:nvSpPr>
          <p:cNvPr id="82958" name="文本框 82957"/>
          <p:cNvSpPr txBox="1"/>
          <p:nvPr/>
        </p:nvSpPr>
        <p:spPr>
          <a:xfrm>
            <a:off x="2124075" y="3947795"/>
            <a:ext cx="1905000" cy="5191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  <a:buFont typeface="Arial" panose="020B0604020202020204" pitchFamily="34" charset="0"/>
            </a:pPr>
            <a:r>
              <a:rPr lang="zh-CN" altLang="en-US" sz="2800" b="1">
                <a:solidFill>
                  <a:srgbClr val="FF0000"/>
                </a:solidFill>
                <a:latin typeface="Arial" panose="020B0604020202020204" pitchFamily="34" charset="0"/>
              </a:rPr>
              <a:t>种植业</a:t>
            </a:r>
          </a:p>
        </p:txBody>
      </p:sp>
      <p:sp>
        <p:nvSpPr>
          <p:cNvPr id="82959" name="文本框 82958"/>
          <p:cNvSpPr txBox="1"/>
          <p:nvPr/>
        </p:nvSpPr>
        <p:spPr>
          <a:xfrm>
            <a:off x="4495800" y="4002405"/>
            <a:ext cx="1447800" cy="5191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  <a:buFont typeface="Arial" panose="020B0604020202020204" pitchFamily="34" charset="0"/>
            </a:pPr>
            <a:r>
              <a:rPr lang="zh-CN" altLang="en-US" sz="2800" b="1">
                <a:solidFill>
                  <a:srgbClr val="FF0000"/>
                </a:solidFill>
                <a:latin typeface="Arial" panose="020B0604020202020204" pitchFamily="34" charset="0"/>
              </a:rPr>
              <a:t>畜牧业</a:t>
            </a:r>
          </a:p>
        </p:txBody>
      </p:sp>
      <p:sp>
        <p:nvSpPr>
          <p:cNvPr id="82960" name="文本框 82959"/>
          <p:cNvSpPr txBox="1"/>
          <p:nvPr/>
        </p:nvSpPr>
        <p:spPr>
          <a:xfrm>
            <a:off x="1215085" y="4368907"/>
            <a:ext cx="1676400" cy="5191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  <a:buFont typeface="Arial" panose="020B0604020202020204" pitchFamily="34" charset="0"/>
            </a:pPr>
            <a:r>
              <a:rPr lang="zh-CN" altLang="en-US" sz="2800" b="1" dirty="0">
                <a:solidFill>
                  <a:srgbClr val="FF0000"/>
                </a:solidFill>
                <a:latin typeface="Arial" panose="020B0604020202020204" pitchFamily="34" charset="0"/>
              </a:rPr>
              <a:t>法国</a:t>
            </a:r>
          </a:p>
        </p:txBody>
      </p:sp>
      <p:sp>
        <p:nvSpPr>
          <p:cNvPr id="82961" name="文本框 82960"/>
          <p:cNvSpPr txBox="1"/>
          <p:nvPr/>
        </p:nvSpPr>
        <p:spPr>
          <a:xfrm>
            <a:off x="2743200" y="4373880"/>
            <a:ext cx="1752600" cy="5191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  <a:buFont typeface="Arial" panose="020B0604020202020204" pitchFamily="34" charset="0"/>
            </a:pPr>
            <a:r>
              <a:rPr lang="zh-CN" altLang="en-US" sz="2800" b="1" dirty="0">
                <a:solidFill>
                  <a:srgbClr val="FF0000"/>
                </a:solidFill>
                <a:latin typeface="Arial" panose="020B0604020202020204" pitchFamily="34" charset="0"/>
              </a:rPr>
              <a:t>英国</a:t>
            </a:r>
          </a:p>
        </p:txBody>
      </p:sp>
      <p:sp>
        <p:nvSpPr>
          <p:cNvPr id="82962" name="文本框 82961"/>
          <p:cNvSpPr txBox="1"/>
          <p:nvPr/>
        </p:nvSpPr>
        <p:spPr>
          <a:xfrm>
            <a:off x="4724400" y="4373880"/>
            <a:ext cx="914400" cy="5191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  <a:buFont typeface="Arial" panose="020B0604020202020204" pitchFamily="34" charset="0"/>
            </a:pPr>
            <a:r>
              <a:rPr lang="zh-CN" altLang="en-US" sz="2800" b="1">
                <a:solidFill>
                  <a:srgbClr val="FF0000"/>
                </a:solidFill>
                <a:latin typeface="Arial" panose="020B0604020202020204" pitchFamily="34" charset="0"/>
              </a:rPr>
              <a:t>荷兰</a:t>
            </a:r>
          </a:p>
        </p:txBody>
      </p:sp>
      <p:sp>
        <p:nvSpPr>
          <p:cNvPr id="82963" name="文本框 82962"/>
          <p:cNvSpPr txBox="1"/>
          <p:nvPr/>
        </p:nvSpPr>
        <p:spPr>
          <a:xfrm>
            <a:off x="6637655" y="4373880"/>
            <a:ext cx="1219200" cy="5191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  <a:buFont typeface="Arial" panose="020B0604020202020204" pitchFamily="34" charset="0"/>
            </a:pPr>
            <a:r>
              <a:rPr lang="zh-CN" altLang="en-US" sz="2800" b="1">
                <a:solidFill>
                  <a:srgbClr val="FF0000"/>
                </a:solidFill>
                <a:latin typeface="Arial" panose="020B0604020202020204" pitchFamily="34" charset="0"/>
              </a:rPr>
              <a:t>丹麦</a:t>
            </a:r>
          </a:p>
        </p:txBody>
      </p:sp>
      <p:sp>
        <p:nvSpPr>
          <p:cNvPr id="11268" name="文本占位符 11267"/>
          <p:cNvSpPr>
            <a:spLocks noGrp="1"/>
          </p:cNvSpPr>
          <p:nvPr>
            <p:ph type="body" sz="half" idx="1"/>
          </p:nvPr>
        </p:nvSpPr>
        <p:spPr>
          <a:xfrm>
            <a:off x="0" y="801370"/>
            <a:ext cx="9144000" cy="503238"/>
          </a:xfrm>
        </p:spPr>
        <p:txBody>
          <a:bodyPr>
            <a:normAutofit fontScale="25000" lnSpcReduction="20000"/>
          </a:bodyPr>
          <a:lstStyle/>
          <a:p>
            <a:pPr>
              <a:lnSpc>
                <a:spcPct val="80000"/>
              </a:lnSpc>
              <a:buClrTx/>
              <a:buSzTx/>
              <a:buFontTx/>
              <a:buNone/>
            </a:pPr>
            <a:r>
              <a:rPr lang="zh-CN" altLang="en-US" sz="9600" b="1" dirty="0">
                <a:solidFill>
                  <a:srgbClr val="0000FF"/>
                </a:solidFill>
                <a:latin typeface="宋体" panose="02010600030101010101" pitchFamily="2" charset="-122"/>
              </a:rPr>
              <a:t>自学导航：读课本55页内容，完成下列问题：</a:t>
            </a:r>
            <a:endParaRPr lang="zh-CN" altLang="en-US" b="1" dirty="0">
              <a:solidFill>
                <a:srgbClr val="0000FF"/>
              </a:solidFill>
              <a:latin typeface="宋体" panose="02010600030101010101" pitchFamily="2" charset="-122"/>
            </a:endParaRPr>
          </a:p>
          <a:p>
            <a:pPr>
              <a:lnSpc>
                <a:spcPct val="80000"/>
              </a:lnSpc>
              <a:buClrTx/>
              <a:buSzTx/>
              <a:buFontTx/>
              <a:buNone/>
            </a:pPr>
            <a:r>
              <a:rPr lang="zh-CN" altLang="en-US" sz="1000" b="1" dirty="0">
                <a:latin typeface="宋体" panose="02010600030101010101" pitchFamily="2" charset="-122"/>
              </a:rPr>
              <a:t>  </a:t>
            </a:r>
            <a:endParaRPr lang="zh-CN" altLang="en-US" sz="1000" b="1" dirty="0"/>
          </a:p>
          <a:p>
            <a:pPr>
              <a:lnSpc>
                <a:spcPct val="80000"/>
              </a:lnSpc>
              <a:buClrTx/>
              <a:buSzTx/>
              <a:buFontTx/>
            </a:pPr>
            <a:endParaRPr lang="zh-CN" altLang="en-US" sz="1000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948" grpId="0"/>
      <p:bldP spid="82948" grpId="1"/>
      <p:bldP spid="82949" grpId="0"/>
      <p:bldP spid="82949" grpId="1"/>
      <p:bldP spid="82950" grpId="0"/>
      <p:bldP spid="82950" grpId="1"/>
      <p:bldP spid="82951" grpId="0"/>
      <p:bldP spid="82951" grpId="1"/>
      <p:bldP spid="82952" grpId="0"/>
      <p:bldP spid="82952" grpId="1"/>
      <p:bldP spid="82953" grpId="0"/>
      <p:bldP spid="82953" grpId="1"/>
      <p:bldP spid="82954" grpId="0"/>
      <p:bldP spid="82954" grpId="1"/>
      <p:bldP spid="82955" grpId="0"/>
      <p:bldP spid="82955" grpId="1"/>
      <p:bldP spid="82956" grpId="0"/>
      <p:bldP spid="82956" grpId="1"/>
      <p:bldP spid="82957" grpId="0"/>
      <p:bldP spid="82957" grpId="1"/>
      <p:bldP spid="82958" grpId="0"/>
      <p:bldP spid="82958" grpId="1"/>
      <p:bldP spid="82959" grpId="0"/>
      <p:bldP spid="82959" grpId="1"/>
      <p:bldP spid="82960" grpId="0"/>
      <p:bldP spid="82960" grpId="1"/>
      <p:bldP spid="82961" grpId="0"/>
      <p:bldP spid="82961" grpId="1"/>
      <p:bldP spid="82962" grpId="0"/>
      <p:bldP spid="82962" grpId="1"/>
      <p:bldP spid="82963" grpId="0"/>
      <p:bldP spid="82963" grpId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7282" name="Object 2"/>
          <p:cNvGraphicFramePr>
            <a:graphicFrameLocks noChangeAspect="1"/>
          </p:cNvGraphicFramePr>
          <p:nvPr/>
        </p:nvGraphicFramePr>
        <p:xfrm>
          <a:off x="0" y="219075"/>
          <a:ext cx="9144000" cy="6686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2" r:id="rId3" imgW="4667250" imgH="3276600" progId="PBrush">
                  <p:embed/>
                </p:oleObj>
              </mc:Choice>
              <mc:Fallback>
                <p:oleObj r:id="rId3" imgW="4667250" imgH="3276600" progId="PBrush">
                  <p:embed/>
                  <p:pic>
                    <p:nvPicPr>
                      <p:cNvPr id="0" name="图片 307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219075"/>
                        <a:ext cx="9144000" cy="668655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306" name="Picture 5" descr="293_450344_0552f7c32192d6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562600" cy="68580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98307" name="Picture 7" descr="25dc120a7a52c422b0351d6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1000" y="0"/>
            <a:ext cx="4953000" cy="66294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98308" name="矩形 3"/>
          <p:cNvPicPr/>
          <p:nvPr/>
        </p:nvPicPr>
        <p:blipFill>
          <a:blip r:embed="rId4"/>
          <a:stretch>
            <a:fillRect/>
          </a:stretch>
        </p:blipFill>
        <p:spPr>
          <a:xfrm>
            <a:off x="-103187" y="-42862"/>
            <a:ext cx="2273300" cy="6159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98309" name="矩形 4"/>
          <p:cNvPicPr/>
          <p:nvPr/>
        </p:nvPicPr>
        <p:blipFill>
          <a:blip r:embed="rId5"/>
          <a:stretch>
            <a:fillRect/>
          </a:stretch>
        </p:blipFill>
        <p:spPr>
          <a:xfrm>
            <a:off x="7564438" y="-115887"/>
            <a:ext cx="1555750" cy="61595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8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98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98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330" name="Picture 5" descr="2228234604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795963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9331" name="WordArt 12">
            <a:hlinkClick r:id="rId3" action="ppaction://hlinksldjump"/>
          </p:cNvPr>
          <p:cNvSpPr>
            <a:spLocks noTextEdit="1"/>
          </p:cNvSpPr>
          <p:nvPr/>
        </p:nvSpPr>
        <p:spPr>
          <a:xfrm>
            <a:off x="6381750" y="381000"/>
            <a:ext cx="1862138" cy="1247775"/>
          </a:xfrm>
          <a:prstGeom prst="rect">
            <a:avLst/>
          </a:prstGeom>
        </p:spPr>
        <p:txBody>
          <a:bodyPr wrap="none" fromWordArt="1">
            <a:prstTxWarp prst="textCascadeUp">
              <a:avLst>
                <a:gd name="adj" fmla="val 44444"/>
              </a:avLst>
            </a:prstTxWarp>
            <a:normAutofit/>
            <a:scene3d>
              <a:camera prst="legacyPerspectiveFront">
                <a:rot lat="20520000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algn="ctr"/>
            <a:r>
              <a:rPr lang="zh-CN" altLang="en-US" sz="3600">
                <a:gradFill rotWithShape="1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  <a:tileRect/>
                </a:gradFill>
                <a:latin typeface="宋体" panose="02010600030101010101" pitchFamily="2" charset="-122"/>
                <a:ea typeface="宋体" panose="02010600030101010101" pitchFamily="2" charset="-122"/>
              </a:rPr>
              <a:t>英国</a:t>
            </a:r>
          </a:p>
        </p:txBody>
      </p:sp>
      <p:pic>
        <p:nvPicPr>
          <p:cNvPr id="99332" name="Picture 14" descr="CityImages_1315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75288" y="2286000"/>
            <a:ext cx="3705225" cy="45720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99333" name="矩形 4"/>
          <p:cNvPicPr/>
          <p:nvPr/>
        </p:nvPicPr>
        <p:blipFill>
          <a:blip r:embed="rId5"/>
          <a:stretch>
            <a:fillRect/>
          </a:stretch>
        </p:blipFill>
        <p:spPr>
          <a:xfrm>
            <a:off x="-42862" y="-42862"/>
            <a:ext cx="2170112" cy="6159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99334" name="矩形 5"/>
          <p:cNvPicPr/>
          <p:nvPr/>
        </p:nvPicPr>
        <p:blipFill>
          <a:blip r:embed="rId6"/>
          <a:stretch>
            <a:fillRect/>
          </a:stretch>
        </p:blipFill>
        <p:spPr>
          <a:xfrm>
            <a:off x="3340100" y="6199188"/>
            <a:ext cx="2176463" cy="6223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99335" name="矩形 6"/>
          <p:cNvPicPr/>
          <p:nvPr/>
        </p:nvPicPr>
        <p:blipFill>
          <a:blip r:embed="rId7"/>
          <a:stretch>
            <a:fillRect/>
          </a:stretch>
        </p:blipFill>
        <p:spPr>
          <a:xfrm>
            <a:off x="7016750" y="6218238"/>
            <a:ext cx="2170113" cy="620712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993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9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993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99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99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0354" name="Object 2"/>
          <p:cNvGraphicFramePr>
            <a:graphicFrameLocks noChangeAspect="1"/>
          </p:cNvGraphicFramePr>
          <p:nvPr/>
        </p:nvGraphicFramePr>
        <p:xfrm>
          <a:off x="0" y="228600"/>
          <a:ext cx="9144000" cy="6629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1" r:id="rId3" imgW="4676775" imgH="3286125" progId="PBrush">
                  <p:embed/>
                </p:oleObj>
              </mc:Choice>
              <mc:Fallback>
                <p:oleObj r:id="rId3" imgW="4676775" imgH="3286125" progId="PBrush">
                  <p:embed/>
                  <p:pic>
                    <p:nvPicPr>
                      <p:cNvPr id="0" name="图片 3076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228600"/>
                        <a:ext cx="9144000" cy="6629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378" name="Picture 5" descr="W0200512272826024987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356100" cy="38608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1379" name="Picture 14" descr="2008061800164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7538" y="1852613"/>
            <a:ext cx="4716462" cy="51054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1380" name="WordArt 12">
            <a:hlinkClick r:id="rId4" action="ppaction://hlinksldjump"/>
          </p:cNvPr>
          <p:cNvSpPr>
            <a:spLocks noTextEdit="1"/>
          </p:cNvSpPr>
          <p:nvPr/>
        </p:nvSpPr>
        <p:spPr>
          <a:xfrm>
            <a:off x="6934200" y="304800"/>
            <a:ext cx="1371600" cy="1028700"/>
          </a:xfrm>
          <a:prstGeom prst="rect">
            <a:avLst/>
          </a:prstGeom>
        </p:spPr>
        <p:txBody>
          <a:bodyPr wrap="none" fromWordArt="1">
            <a:prstTxWarp prst="textSlantUp">
              <a:avLst>
                <a:gd name="adj" fmla="val 32056"/>
              </a:avLst>
            </a:prstTxWarp>
            <a:normAutofit/>
          </a:bodyPr>
          <a:lstStyle/>
          <a:p>
            <a:pPr algn="ctr"/>
            <a:r>
              <a:rPr lang="zh-CN" altLang="en-US" sz="3600" b="1">
                <a:ln w="9525" cap="flat" cmpd="sng">
                  <a:solidFill>
                    <a:srgbClr val="CC99FF"/>
                  </a:solidFill>
                  <a:prstDash val="solid"/>
                  <a:headEnd type="none" w="med" len="med"/>
                  <a:tailEnd type="none" w="med" len="med"/>
                </a:ln>
                <a:gradFill rotWithShape="1">
                  <a:gsLst>
                    <a:gs pos="0">
                      <a:srgbClr val="6600CC"/>
                    </a:gs>
                    <a:gs pos="100000">
                      <a:srgbClr val="CC00CC"/>
                    </a:gs>
                  </a:gsLst>
                  <a:lin ang="5400000" scaled="1"/>
                  <a:tileRect/>
                </a:gradFill>
                <a:effectLst>
                  <a:outerShdw dist="53882" dir="2699999" algn="ctr" rotWithShape="0">
                    <a:srgbClr val="9999FF">
                      <a:alpha val="78999"/>
                    </a:srgb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意大利</a:t>
            </a:r>
          </a:p>
        </p:txBody>
      </p:sp>
      <p:pic>
        <p:nvPicPr>
          <p:cNvPr id="101381" name="矩形 5"/>
          <p:cNvPicPr/>
          <p:nvPr/>
        </p:nvPicPr>
        <p:blipFill>
          <a:blip r:embed="rId5"/>
          <a:stretch>
            <a:fillRect/>
          </a:stretch>
        </p:blipFill>
        <p:spPr>
          <a:xfrm>
            <a:off x="5748338" y="6437313"/>
            <a:ext cx="2286000" cy="4508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1382" name="Picture 3" descr="D:\My Documents\地理教学\世界地理\欧洲\欧洲西部\图片\rome[1]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950" y="3913188"/>
            <a:ext cx="2819400" cy="29718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1383" name="TextBox 7"/>
          <p:cNvSpPr txBox="1"/>
          <p:nvPr/>
        </p:nvSpPr>
        <p:spPr>
          <a:xfrm>
            <a:off x="2932113" y="4292600"/>
            <a:ext cx="517525" cy="1843088"/>
          </a:xfrm>
          <a:prstGeom prst="rect">
            <a:avLst/>
          </a:prstGeom>
          <a:noFill/>
          <a:ln w="9525">
            <a:noFill/>
          </a:ln>
        </p:spPr>
        <p:txBody>
          <a:bodyPr vert="eaVert" wrap="none">
            <a:spAutoFit/>
          </a:bodyPr>
          <a:lstStyle/>
          <a:p>
            <a:pPr algn="l">
              <a:lnSpc>
                <a:spcPts val="2600"/>
              </a:lnSpc>
              <a:buFont typeface="Arial" panose="020B0604020202020204" pitchFamily="34" charset="0"/>
            </a:pPr>
            <a:r>
              <a:rPr lang="zh-CN" altLang="en-US" b="1">
                <a:latin typeface="Arial" panose="020B0604020202020204" pitchFamily="34" charset="0"/>
              </a:rPr>
              <a:t>古  罗 马 斗 兽 场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1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01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1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02" name="Picture 7" descr="2009925137383076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381875" cy="51339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2403" name="Picture 9" descr="W020100203478953520337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809875"/>
            <a:ext cx="5943600" cy="40481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2404" name="Picture 11" descr="Img271009775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29000" y="2514600"/>
            <a:ext cx="5715000" cy="43434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405" name="WordArt 12">
            <a:hlinkClick r:id="rId7" action="ppaction://hlinksldjump"/>
          </p:cNvPr>
          <p:cNvSpPr>
            <a:spLocks noTextEdit="1"/>
          </p:cNvSpPr>
          <p:nvPr/>
        </p:nvSpPr>
        <p:spPr>
          <a:xfrm>
            <a:off x="7467600" y="838200"/>
            <a:ext cx="1524000" cy="838200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  <a:normAutofit/>
          </a:bodyPr>
          <a:lstStyle/>
          <a:p>
            <a:pPr algn="ctr"/>
            <a:r>
              <a:rPr lang="zh-CN" altLang="en-US" sz="3600" b="1">
                <a:ln w="19050" cap="flat" cmpd="sng">
                  <a:solidFill>
                    <a:srgbClr val="99CCFF"/>
                  </a:solidFill>
                  <a:prstDash val="solid"/>
                  <a:headEnd type="none" w="med" len="med"/>
                  <a:tailEnd type="none" w="med" len="med"/>
                </a:ln>
                <a:solidFill>
                  <a:srgbClr val="0066CC"/>
                </a:solidFill>
                <a:effectLst>
                  <a:outerShdw dist="35921" dir="2699999" algn="ctr" rotWithShape="0">
                    <a:srgbClr val="990000"/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荷兰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24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2" dur="1000"/>
                                        <p:tgtEl>
                                          <p:spTgt spid="1024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17" dur="1000"/>
                                        <p:tgtEl>
                                          <p:spTgt spid="1024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AutoShape 39">
            <a:hlinkClick r:id="" action="ppaction://hlinkshowjump?jump=previousslide"/>
          </p:cNvPr>
          <p:cNvSpPr/>
          <p:nvPr/>
        </p:nvSpPr>
        <p:spPr>
          <a:xfrm>
            <a:off x="8153400" y="6019800"/>
            <a:ext cx="990600" cy="990600"/>
          </a:xfrm>
          <a:prstGeom prst="actionButtonBlank">
            <a:avLst/>
          </a:prstGeom>
          <a:noFill/>
          <a:ln w="9525">
            <a:noFill/>
          </a:ln>
        </p:spPr>
        <p:txBody>
          <a:bodyPr wrap="none" anchor="ctr"/>
          <a:lstStyle/>
          <a:p>
            <a:pPr algn="l">
              <a:buFont typeface="Arial" panose="020B0604020202020204" pitchFamily="34" charset="0"/>
            </a:pPr>
            <a:endParaRPr dirty="0">
              <a:latin typeface="Arial" panose="020B0604020202020204" pitchFamily="34" charset="0"/>
            </a:endParaRPr>
          </a:p>
        </p:txBody>
      </p:sp>
      <p:pic>
        <p:nvPicPr>
          <p:cNvPr id="103427" name="Picture 45" descr="back3">
            <a:hlinkClick r:id="rId2" action="ppaction://hlinksldjump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0" y="6184900"/>
            <a:ext cx="762000" cy="6731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103428" name="Group 48"/>
          <p:cNvGrpSpPr/>
          <p:nvPr/>
        </p:nvGrpSpPr>
        <p:grpSpPr>
          <a:xfrm>
            <a:off x="0" y="0"/>
            <a:ext cx="9144000" cy="6858000"/>
            <a:chOff x="0" y="0"/>
            <a:chExt cx="5760" cy="3792"/>
          </a:xfrm>
        </p:grpSpPr>
        <p:pic>
          <p:nvPicPr>
            <p:cNvPr id="103429" name="Picture 4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0"/>
              <a:ext cx="2880" cy="3792"/>
            </a:xfrm>
            <a:prstGeom prst="rect">
              <a:avLst/>
            </a:prstGeom>
            <a:noFill/>
            <a:ln w="9525">
              <a:noFill/>
            </a:ln>
          </p:spPr>
        </p:pic>
        <p:pic>
          <p:nvPicPr>
            <p:cNvPr id="103430" name="Picture 5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880" y="0"/>
              <a:ext cx="2880" cy="3792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103431" name="Text Box 51"/>
            <p:cNvSpPr txBox="1"/>
            <p:nvPr/>
          </p:nvSpPr>
          <p:spPr>
            <a:xfrm>
              <a:off x="384" y="96"/>
              <a:ext cx="4176" cy="388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  <a:buFont typeface="Arial" panose="020B0604020202020204" pitchFamily="34" charset="0"/>
              </a:pPr>
              <a:r>
                <a:rPr lang="zh-CN" altLang="en-US" sz="4000" b="1">
                  <a:solidFill>
                    <a:srgbClr val="9900CC"/>
                  </a:solidFill>
                  <a:latin typeface="Times New Roman" panose="02020603050405020304" pitchFamily="18" charset="0"/>
                  <a:ea typeface="隶书" pitchFamily="49" charset="-122"/>
                </a:rPr>
                <a:t>荷兰回归自然的绿色养殖业</a:t>
              </a:r>
            </a:p>
          </p:txBody>
        </p:sp>
      </p:grpSp>
      <p:grpSp>
        <p:nvGrpSpPr>
          <p:cNvPr id="103432" name="Group 52"/>
          <p:cNvGrpSpPr/>
          <p:nvPr/>
        </p:nvGrpSpPr>
        <p:grpSpPr>
          <a:xfrm>
            <a:off x="0" y="0"/>
            <a:ext cx="9182100" cy="6884988"/>
            <a:chOff x="0" y="0"/>
            <a:chExt cx="2940" cy="1782"/>
          </a:xfrm>
        </p:grpSpPr>
        <p:pic>
          <p:nvPicPr>
            <p:cNvPr id="103433" name="Picture 53" descr="郁金香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0" y="0"/>
              <a:ext cx="2928" cy="1775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103434" name="Text Box 54"/>
            <p:cNvSpPr txBox="1"/>
            <p:nvPr/>
          </p:nvSpPr>
          <p:spPr>
            <a:xfrm>
              <a:off x="1308" y="1519"/>
              <a:ext cx="1632" cy="263"/>
            </a:xfrm>
            <a:prstGeom prst="rect">
              <a:avLst/>
            </a:prstGeom>
            <a:solidFill>
              <a:srgbClr val="FFFF66"/>
            </a:solidFill>
            <a:ln w="9525">
              <a:noFill/>
            </a:ln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  <a:buFont typeface="Arial" panose="020B0604020202020204" pitchFamily="34" charset="0"/>
              </a:pPr>
              <a:r>
                <a:rPr lang="zh-CN" altLang="en-US" sz="6000" b="1">
                  <a:solidFill>
                    <a:srgbClr val="FF0000"/>
                  </a:solidFill>
                  <a:latin typeface="Times New Roman" panose="02020603050405020304" pitchFamily="18" charset="0"/>
                  <a:ea typeface="隶书" pitchFamily="49" charset="-122"/>
                </a:rPr>
                <a:t>荷兰郁金香</a:t>
              </a:r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2"/>
          <p:cNvSpPr>
            <a:spLocks noGrp="1"/>
          </p:cNvSpPr>
          <p:nvPr>
            <p:ph type="title" idx="4294967295"/>
          </p:nvPr>
        </p:nvSpPr>
        <p:spPr>
          <a:xfrm>
            <a:off x="0" y="274638"/>
            <a:ext cx="5745163" cy="1143000"/>
          </a:xfrm>
        </p:spPr>
        <p:txBody>
          <a:bodyPr vert="horz" wrap="square" anchor="ctr"/>
          <a:lstStyle/>
          <a:p>
            <a:r>
              <a:rPr lang="zh-CN" altLang="en-US" b="1"/>
              <a:t>丹麦风光</a:t>
            </a:r>
          </a:p>
        </p:txBody>
      </p:sp>
      <p:pic>
        <p:nvPicPr>
          <p:cNvPr id="104451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2400" y="228600"/>
            <a:ext cx="4972050" cy="485616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4452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825" y="1981200"/>
            <a:ext cx="3635375" cy="428625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WordArt 5"/>
          <p:cNvSpPr>
            <a:spLocks noTextEdit="1"/>
          </p:cNvSpPr>
          <p:nvPr/>
        </p:nvSpPr>
        <p:spPr>
          <a:xfrm>
            <a:off x="107950" y="981075"/>
            <a:ext cx="7920038" cy="935038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  <a:normAutofit/>
          </a:bodyPr>
          <a:lstStyle/>
          <a:p>
            <a:pPr algn="ctr"/>
            <a:r>
              <a:rPr lang="zh-CN" altLang="en-US" sz="3600">
                <a:solidFill>
                  <a:srgbClr val="336699"/>
                </a:solidFill>
                <a:effectLst>
                  <a:outerShdw dist="45791" dir="2021404" algn="ctr" rotWithShape="0">
                    <a:srgbClr val="B2B2B2">
                      <a:alpha val="78999"/>
                    </a:srgb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三大旅游国：法国、西班牙、意大利</a:t>
            </a:r>
          </a:p>
        </p:txBody>
      </p:sp>
      <p:pic>
        <p:nvPicPr>
          <p:cNvPr id="105475" name="矩形 2"/>
          <p:cNvPicPr/>
          <p:nvPr/>
        </p:nvPicPr>
        <p:blipFill>
          <a:blip r:embed="rId2"/>
          <a:stretch>
            <a:fillRect/>
          </a:stretch>
        </p:blipFill>
        <p:spPr>
          <a:xfrm>
            <a:off x="-36512" y="-66675"/>
            <a:ext cx="2114550" cy="11144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5476" name="TextBox 3"/>
          <p:cNvSpPr txBox="1"/>
          <p:nvPr/>
        </p:nvSpPr>
        <p:spPr>
          <a:xfrm>
            <a:off x="107949" y="2188845"/>
            <a:ext cx="8640763" cy="466915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l">
              <a:lnSpc>
                <a:spcPts val="5100"/>
              </a:lnSpc>
              <a:buFont typeface="Arial" panose="020B0604020202020204" pitchFamily="34" charset="0"/>
            </a:pPr>
            <a:r>
              <a:rPr lang="zh-CN" altLang="en-US" sz="2800" b="1" dirty="0">
                <a:latin typeface="Arial" panose="020B0604020202020204" pitchFamily="34" charset="0"/>
              </a:rPr>
              <a:t>             欧洲三大著名的</a:t>
            </a:r>
          </a:p>
          <a:p>
            <a:pPr algn="l">
              <a:lnSpc>
                <a:spcPts val="5100"/>
              </a:lnSpc>
              <a:buFont typeface="Arial" panose="020B0604020202020204" pitchFamily="34" charset="0"/>
            </a:pPr>
            <a:r>
              <a:rPr lang="zh-CN" altLang="en-US" sz="2800" b="1" dirty="0">
                <a:latin typeface="Arial" panose="020B0604020202020204" pitchFamily="34" charset="0"/>
              </a:rPr>
              <a:t>旅游国共同的旅游资源是</a:t>
            </a:r>
          </a:p>
          <a:p>
            <a:pPr algn="l">
              <a:lnSpc>
                <a:spcPts val="5100"/>
              </a:lnSpc>
              <a:buFont typeface="Arial" panose="020B0604020202020204" pitchFamily="34" charset="0"/>
            </a:pPr>
            <a:r>
              <a:rPr lang="zh-CN" altLang="en-US" sz="2800" b="1" dirty="0">
                <a:latin typeface="Arial" panose="020B0604020202020204" pitchFamily="34" charset="0"/>
              </a:rPr>
              <a:t> A．峡湾海岸和文化古迹 </a:t>
            </a:r>
          </a:p>
          <a:p>
            <a:pPr algn="l">
              <a:lnSpc>
                <a:spcPts val="5100"/>
              </a:lnSpc>
              <a:buFont typeface="Arial" panose="020B0604020202020204" pitchFamily="34" charset="0"/>
            </a:pPr>
            <a:r>
              <a:rPr lang="zh-CN" altLang="en-US" sz="2800" b="1" dirty="0">
                <a:latin typeface="Arial" panose="020B0604020202020204" pitchFamily="34" charset="0"/>
              </a:rPr>
              <a:t> B．一望无际的平原</a:t>
            </a:r>
          </a:p>
          <a:p>
            <a:pPr algn="l">
              <a:lnSpc>
                <a:spcPts val="5100"/>
              </a:lnSpc>
              <a:buFont typeface="Arial" panose="020B0604020202020204" pitchFamily="34" charset="0"/>
            </a:pPr>
            <a:r>
              <a:rPr lang="zh-CN" altLang="en-US" sz="2800" b="1" dirty="0">
                <a:latin typeface="Arial" panose="020B0604020202020204" pitchFamily="34" charset="0"/>
              </a:rPr>
              <a:t> C．地中海沿岸沙滩</a:t>
            </a:r>
          </a:p>
          <a:p>
            <a:pPr algn="l">
              <a:lnSpc>
                <a:spcPts val="5100"/>
              </a:lnSpc>
              <a:buFont typeface="Arial" panose="020B0604020202020204" pitchFamily="34" charset="0"/>
            </a:pPr>
            <a:r>
              <a:rPr lang="zh-CN" altLang="en-US" sz="2800" b="1" dirty="0">
                <a:latin typeface="Arial" panose="020B0604020202020204" pitchFamily="34" charset="0"/>
              </a:rPr>
              <a:t> D.  印刷精美的邮票</a:t>
            </a:r>
            <a:endParaRPr lang="zh-CN" altLang="en-US" sz="2800" dirty="0">
              <a:latin typeface="Arial" panose="020B0604020202020204" pitchFamily="34" charset="0"/>
            </a:endParaRPr>
          </a:p>
          <a:p>
            <a:pPr algn="l">
              <a:lnSpc>
                <a:spcPts val="5100"/>
              </a:lnSpc>
              <a:buFont typeface="Arial" panose="020B0604020202020204" pitchFamily="34" charset="0"/>
            </a:pPr>
            <a:endParaRPr lang="zh-CN" altLang="en-US" sz="2800" dirty="0">
              <a:latin typeface="Arial" panose="020B0604020202020204" pitchFamily="34" charset="0"/>
            </a:endParaRPr>
          </a:p>
        </p:txBody>
      </p:sp>
      <p:sp>
        <p:nvSpPr>
          <p:cNvPr id="105477" name="五角星 4"/>
          <p:cNvSpPr/>
          <p:nvPr/>
        </p:nvSpPr>
        <p:spPr>
          <a:xfrm>
            <a:off x="611188" y="2349500"/>
            <a:ext cx="720725" cy="576263"/>
          </a:xfrm>
          <a:custGeom>
            <a:avLst/>
            <a:gdLst>
              <a:gd name="txL" fmla="*/ 222719 w 720725"/>
              <a:gd name="txT" fmla="*/ 220114 h 576263"/>
              <a:gd name="txR" fmla="*/ 498006 w 720725"/>
              <a:gd name="txB" fmla="*/ 440223 h 576263"/>
            </a:gdLst>
            <a:ahLst/>
            <a:cxnLst>
              <a:cxn ang="17694720">
                <a:pos x="360363" y="0"/>
              </a:cxn>
              <a:cxn ang="11796480">
                <a:pos x="1" y="220112"/>
              </a:cxn>
              <a:cxn ang="5898240">
                <a:pos x="137646" y="576261"/>
              </a:cxn>
              <a:cxn ang="5898240">
                <a:pos x="583079" y="576261"/>
              </a:cxn>
              <a:cxn ang="0">
                <a:pos x="720724" y="220112"/>
              </a:cxn>
            </a:cxnLst>
            <a:rect l="txL" t="txT" r="txR" b="txB"/>
            <a:pathLst>
              <a:path w="720725" h="576263">
                <a:moveTo>
                  <a:pt x="1" y="220112"/>
                </a:moveTo>
                <a:lnTo>
                  <a:pt x="275294" y="220114"/>
                </a:lnTo>
                <a:lnTo>
                  <a:pt x="360363" y="0"/>
                </a:lnTo>
                <a:lnTo>
                  <a:pt x="445431" y="220114"/>
                </a:lnTo>
                <a:lnTo>
                  <a:pt x="720724" y="220112"/>
                </a:lnTo>
                <a:lnTo>
                  <a:pt x="498006" y="356148"/>
                </a:lnTo>
                <a:lnTo>
                  <a:pt x="583079" y="576261"/>
                </a:lnTo>
                <a:lnTo>
                  <a:pt x="360363" y="440223"/>
                </a:lnTo>
                <a:lnTo>
                  <a:pt x="137646" y="576261"/>
                </a:lnTo>
                <a:lnTo>
                  <a:pt x="222719" y="356148"/>
                </a:lnTo>
                <a:close/>
              </a:path>
            </a:pathLst>
          </a:custGeom>
          <a:solidFill>
            <a:srgbClr val="FF0000">
              <a:alpha val="100000"/>
            </a:srgbClr>
          </a:solidFill>
          <a:ln w="25400" cap="flat" cmpd="sng">
            <a:solidFill>
              <a:srgbClr val="89A4A7"/>
            </a:solidFill>
            <a:prstDash val="solid"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05478" name="矩形 5"/>
          <p:cNvSpPr/>
          <p:nvPr/>
        </p:nvSpPr>
        <p:spPr>
          <a:xfrm>
            <a:off x="142875" y="5084763"/>
            <a:ext cx="3492500" cy="431800"/>
          </a:xfrm>
          <a:prstGeom prst="rect">
            <a:avLst/>
          </a:prstGeom>
          <a:noFill/>
          <a:ln w="25400">
            <a:noFill/>
          </a:ln>
        </p:spPr>
        <p:txBody>
          <a:bodyPr anchor="ctr"/>
          <a:lstStyle/>
          <a:p>
            <a:pPr>
              <a:buFont typeface="Arial" panose="020B0604020202020204" pitchFamily="34" charset="0"/>
            </a:pPr>
            <a:endParaRPr dirty="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pic>
        <p:nvPicPr>
          <p:cNvPr id="105479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0725" y="1989138"/>
            <a:ext cx="4505325" cy="47974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5480" name="WordArt 5"/>
          <p:cNvSpPr>
            <a:spLocks noTextEdit="1"/>
          </p:cNvSpPr>
          <p:nvPr/>
        </p:nvSpPr>
        <p:spPr>
          <a:xfrm>
            <a:off x="5795963" y="5949950"/>
            <a:ext cx="1223962" cy="358775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  <a:normAutofit fontScale="55000" lnSpcReduction="20000"/>
          </a:bodyPr>
          <a:lstStyle/>
          <a:p>
            <a:pPr algn="ctr"/>
            <a:r>
              <a:rPr lang="zh-CN" altLang="en-US" sz="3600">
                <a:solidFill>
                  <a:srgbClr val="336699"/>
                </a:solidFill>
                <a:effectLst>
                  <a:outerShdw dist="45791" dir="2021404" algn="ctr" rotWithShape="0">
                    <a:srgbClr val="B2B2B2">
                      <a:alpha val="78999"/>
                    </a:srgb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地中海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07FFEC9A-F78B-4289-AB08-712B6B199CA7}"/>
              </a:ext>
            </a:extLst>
          </p:cNvPr>
          <p:cNvSpPr txBox="1"/>
          <p:nvPr/>
        </p:nvSpPr>
        <p:spPr>
          <a:xfrm>
            <a:off x="4051331" y="3057208"/>
            <a:ext cx="4793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  <a:latin typeface="Arial" panose="020B0604020202020204" pitchFamily="34" charset="0"/>
              </a:rPr>
              <a:t>C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54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1054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054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476" grpId="0"/>
      <p:bldP spid="105478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00" name="文本框 106499"/>
          <p:cNvSpPr txBox="1"/>
          <p:nvPr/>
        </p:nvSpPr>
        <p:spPr>
          <a:xfrm>
            <a:off x="1524000" y="838200"/>
            <a:ext cx="6019800" cy="439991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  <a:buFont typeface="Arial" panose="020B0604020202020204" pitchFamily="34" charset="0"/>
            </a:pPr>
            <a:r>
              <a:rPr lang="zh-CN" altLang="en-US" sz="4000" b="1">
                <a:solidFill>
                  <a:srgbClr val="FF0000"/>
                </a:solidFill>
                <a:latin typeface="Arial" panose="020B0604020202020204" pitchFamily="34" charset="0"/>
              </a:rPr>
              <a:t>同学们，玲玲在假期里先我们一步到欧洲西部进行了旅游，并且拍摄了很多的图片，现在让我们一起去欣赏一下。请同学们认真观察，看看他们都去了哪些地方？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70" name="矩形 256069" descr="20111026090740924"/>
          <p:cNvSpPr/>
          <p:nvPr/>
        </p:nvSpPr>
        <p:spPr>
          <a:xfrm>
            <a:off x="0" y="-10160"/>
            <a:ext cx="9144000" cy="6878320"/>
          </a:xfrm>
          <a:prstGeom prst="rect">
            <a:avLst/>
          </a:prstGeom>
          <a:blipFill rotWithShape="1">
            <a:blip r:embed="rId2">
              <a:alphaModFix amt="34000"/>
            </a:blip>
            <a:stretch>
              <a:fillRect/>
            </a:stretch>
          </a:blip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56009" name="文本框 256008"/>
          <p:cNvSpPr txBox="1"/>
          <p:nvPr/>
        </p:nvSpPr>
        <p:spPr>
          <a:xfrm>
            <a:off x="242888" y="923925"/>
            <a:ext cx="6697662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400" dirty="0">
                <a:latin typeface="Times New Roman" panose="02020603050405020304" pitchFamily="18" charset="0"/>
              </a:rPr>
              <a:t>材料一：</a:t>
            </a:r>
            <a:r>
              <a:rPr lang="en-US" altLang="zh-CN" sz="2400" dirty="0">
                <a:latin typeface="Times New Roman" panose="02020603050405020304" pitchFamily="18" charset="0"/>
              </a:rPr>
              <a:t>2011</a:t>
            </a:r>
            <a:r>
              <a:rPr lang="zh-CN" altLang="en-US" sz="2400" dirty="0">
                <a:latin typeface="Times New Roman" panose="02020603050405020304" pitchFamily="18" charset="0"/>
              </a:rPr>
              <a:t>年欧洲西部部分国家的</a:t>
            </a:r>
            <a:r>
              <a:rPr lang="en-US" altLang="zh-CN" sz="2400" dirty="0">
                <a:latin typeface="Times New Roman" panose="02020603050405020304" pitchFamily="18" charset="0"/>
              </a:rPr>
              <a:t>GDP</a:t>
            </a:r>
            <a:r>
              <a:rPr lang="zh-CN" altLang="en-US" sz="2400" dirty="0">
                <a:latin typeface="Times New Roman" panose="02020603050405020304" pitchFamily="18" charset="0"/>
              </a:rPr>
              <a:t>及排名</a:t>
            </a:r>
          </a:p>
        </p:txBody>
      </p:sp>
      <p:graphicFrame>
        <p:nvGraphicFramePr>
          <p:cNvPr id="256069" name="表格 256068"/>
          <p:cNvGraphicFramePr/>
          <p:nvPr/>
        </p:nvGraphicFramePr>
        <p:xfrm>
          <a:off x="382270" y="1714500"/>
          <a:ext cx="8064500" cy="3195072"/>
        </p:xfrm>
        <a:graphic>
          <a:graphicData uri="http://schemas.openxmlformats.org/drawingml/2006/table">
            <a:tbl>
              <a:tblPr/>
              <a:tblGrid>
                <a:gridCol w="13446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240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63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4461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82403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636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895350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2400" b="1" dirty="0">
                          <a:ea typeface="楷体_GB2312" pitchFamily="49" charset="-122"/>
                        </a:rPr>
                        <a:t>国家</a:t>
                      </a:r>
                    </a:p>
                  </a:txBody>
                  <a:tcPr marL="18000" marR="18000" marT="46800" marB="46800" anchor="ctr"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 b="1">
                          <a:ea typeface="楷体_GB2312" pitchFamily="49" charset="-122"/>
                        </a:rPr>
                        <a:t>GDP</a:t>
                      </a:r>
                    </a:p>
                    <a:p>
                      <a:pPr marL="0" lvl="0" indent="0" algn="ctr">
                        <a:buNone/>
                      </a:pPr>
                      <a:r>
                        <a:rPr lang="zh-CN" altLang="en-US" sz="2400" b="1" dirty="0">
                          <a:ea typeface="楷体_GB2312" pitchFamily="49" charset="-122"/>
                        </a:rPr>
                        <a:t>（百万美元）</a:t>
                      </a:r>
                    </a:p>
                  </a:txBody>
                  <a:tcPr marL="18000" marR="18000" marT="46800" marB="4680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2400" b="1" dirty="0">
                          <a:ea typeface="楷体_GB2312" pitchFamily="49" charset="-122"/>
                        </a:rPr>
                        <a:t>世界</a:t>
                      </a:r>
                    </a:p>
                    <a:p>
                      <a:pPr marL="0" lvl="0" indent="0" algn="ctr">
                        <a:buNone/>
                      </a:pPr>
                      <a:r>
                        <a:rPr lang="zh-CN" altLang="en-US" sz="2400" b="1" dirty="0">
                          <a:ea typeface="楷体_GB2312" pitchFamily="49" charset="-122"/>
                        </a:rPr>
                        <a:t>排名</a:t>
                      </a:r>
                    </a:p>
                  </a:txBody>
                  <a:tcPr marL="18000" marR="18000" marT="46800" marB="4680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2400" b="1" dirty="0">
                          <a:ea typeface="楷体_GB2312" pitchFamily="49" charset="-122"/>
                        </a:rPr>
                        <a:t>国家</a:t>
                      </a:r>
                    </a:p>
                  </a:txBody>
                  <a:tcPr marL="18000" marR="18000" marT="46800" marB="4680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 b="1">
                          <a:ea typeface="楷体_GB2312" pitchFamily="49" charset="-122"/>
                        </a:rPr>
                        <a:t>GDP</a:t>
                      </a:r>
                    </a:p>
                    <a:p>
                      <a:pPr marL="0" lvl="0" indent="0" algn="ctr">
                        <a:buNone/>
                      </a:pPr>
                      <a:r>
                        <a:rPr lang="zh-CN" altLang="en-US" sz="2400" b="1" dirty="0">
                          <a:ea typeface="楷体_GB2312" pitchFamily="49" charset="-122"/>
                        </a:rPr>
                        <a:t>（百万美元）</a:t>
                      </a:r>
                    </a:p>
                  </a:txBody>
                  <a:tcPr marL="18000" marR="18000" marT="46800" marB="4680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2400" b="1" dirty="0">
                          <a:ea typeface="楷体_GB2312" pitchFamily="49" charset="-122"/>
                        </a:rPr>
                        <a:t>世界</a:t>
                      </a:r>
                    </a:p>
                    <a:p>
                      <a:pPr marL="0" lvl="0" indent="0" algn="ctr">
                        <a:buNone/>
                      </a:pPr>
                      <a:r>
                        <a:rPr lang="zh-CN" altLang="en-US" sz="2400" b="1" dirty="0">
                          <a:ea typeface="楷体_GB2312" pitchFamily="49" charset="-122"/>
                        </a:rPr>
                        <a:t>排名</a:t>
                      </a:r>
                    </a:p>
                  </a:txBody>
                  <a:tcPr marL="18000" marR="18000" marT="46800" marB="4680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7200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2400" b="1" dirty="0">
                          <a:ea typeface="楷体_GB2312" pitchFamily="49" charset="-122"/>
                        </a:rPr>
                        <a:t>德国</a:t>
                      </a:r>
                    </a:p>
                  </a:txBody>
                  <a:tcPr marL="18000" marR="18000" marT="46800" marB="46800" anchor="ctr"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 b="1">
                          <a:ea typeface="楷体_GB2312" pitchFamily="49" charset="-122"/>
                        </a:rPr>
                        <a:t>3 305 898</a:t>
                      </a:r>
                      <a:endParaRPr lang="zh-CN" altLang="en-US" sz="2400" b="1">
                        <a:ea typeface="楷体_GB2312" pitchFamily="49" charset="-122"/>
                      </a:endParaRPr>
                    </a:p>
                  </a:txBody>
                  <a:tcPr marL="18000" marR="18000" marT="46800" marB="4680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 b="1">
                          <a:ea typeface="楷体_GB2312" pitchFamily="49" charset="-122"/>
                        </a:rPr>
                        <a:t>4</a:t>
                      </a:r>
                      <a:endParaRPr lang="zh-CN" altLang="en-US" sz="2400" b="1">
                        <a:ea typeface="楷体_GB2312" pitchFamily="49" charset="-122"/>
                      </a:endParaRPr>
                    </a:p>
                  </a:txBody>
                  <a:tcPr marL="18000" marR="18000" marT="46800" marB="4680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2400" b="1" dirty="0">
                          <a:ea typeface="楷体_GB2312" pitchFamily="49" charset="-122"/>
                        </a:rPr>
                        <a:t>荷兰</a:t>
                      </a:r>
                    </a:p>
                  </a:txBody>
                  <a:tcPr marL="18000" marR="18000" marT="46800" marB="4680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 b="1">
                          <a:ea typeface="楷体_GB2312" pitchFamily="49" charset="-122"/>
                        </a:rPr>
                        <a:t>770 312</a:t>
                      </a:r>
                      <a:endParaRPr lang="zh-CN" altLang="en-US" sz="2400" b="1">
                        <a:ea typeface="楷体_GB2312" pitchFamily="49" charset="-122"/>
                      </a:endParaRPr>
                    </a:p>
                  </a:txBody>
                  <a:tcPr marL="18000" marR="18000" marT="46800" marB="4680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 b="1">
                          <a:ea typeface="楷体_GB2312" pitchFamily="49" charset="-122"/>
                        </a:rPr>
                        <a:t>16</a:t>
                      </a:r>
                      <a:endParaRPr lang="zh-CN" altLang="en-US" sz="2400" b="1">
                        <a:ea typeface="楷体_GB2312" pitchFamily="49" charset="-122"/>
                      </a:endParaRPr>
                    </a:p>
                  </a:txBody>
                  <a:tcPr marL="18000" marR="18000" marT="46800" marB="4680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7200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2400" b="1" dirty="0">
                          <a:ea typeface="楷体_GB2312" pitchFamily="49" charset="-122"/>
                        </a:rPr>
                        <a:t>法国</a:t>
                      </a:r>
                    </a:p>
                  </a:txBody>
                  <a:tcPr marL="18000" marR="18000" marT="46800" marB="46800" anchor="ctr"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 b="1">
                          <a:ea typeface="楷体_GB2312" pitchFamily="49" charset="-122"/>
                        </a:rPr>
                        <a:t>2 555 439</a:t>
                      </a:r>
                      <a:endParaRPr lang="zh-CN" altLang="en-US" sz="2400" b="1">
                        <a:ea typeface="楷体_GB2312" pitchFamily="49" charset="-122"/>
                      </a:endParaRPr>
                    </a:p>
                  </a:txBody>
                  <a:tcPr marL="18000" marR="18000" marT="46800" marB="4680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 b="1">
                          <a:ea typeface="楷体_GB2312" pitchFamily="49" charset="-122"/>
                        </a:rPr>
                        <a:t>5</a:t>
                      </a:r>
                      <a:endParaRPr lang="zh-CN" altLang="en-US" sz="2400" b="1">
                        <a:ea typeface="楷体_GB2312" pitchFamily="49" charset="-122"/>
                      </a:endParaRPr>
                    </a:p>
                  </a:txBody>
                  <a:tcPr marL="18000" marR="18000" marT="46800" marB="4680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2400" b="1" dirty="0">
                          <a:ea typeface="楷体_GB2312" pitchFamily="49" charset="-122"/>
                        </a:rPr>
                        <a:t>瑞士</a:t>
                      </a:r>
                    </a:p>
                  </a:txBody>
                  <a:tcPr marL="18000" marR="18000" marT="46800" marB="4680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 b="1">
                          <a:ea typeface="楷体_GB2312" pitchFamily="49" charset="-122"/>
                        </a:rPr>
                        <a:t>522 435</a:t>
                      </a:r>
                      <a:endParaRPr lang="zh-CN" altLang="en-US" sz="2400" b="1">
                        <a:ea typeface="楷体_GB2312" pitchFamily="49" charset="-122"/>
                      </a:endParaRPr>
                    </a:p>
                  </a:txBody>
                  <a:tcPr marL="18000" marR="18000" marT="46800" marB="4680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 b="1">
                          <a:ea typeface="楷体_GB2312" pitchFamily="49" charset="-122"/>
                        </a:rPr>
                        <a:t>19</a:t>
                      </a:r>
                      <a:endParaRPr lang="zh-CN" altLang="en-US" sz="2400" b="1">
                        <a:ea typeface="楷体_GB2312" pitchFamily="49" charset="-122"/>
                      </a:endParaRPr>
                    </a:p>
                  </a:txBody>
                  <a:tcPr marL="18000" marR="18000" marT="46800" marB="4680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7200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2400" b="1" dirty="0">
                          <a:ea typeface="楷体_GB2312" pitchFamily="49" charset="-122"/>
                        </a:rPr>
                        <a:t>英国</a:t>
                      </a:r>
                    </a:p>
                  </a:txBody>
                  <a:tcPr marL="18000" marR="18000" marT="46800" marB="46800" anchor="ctr"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 b="1">
                          <a:ea typeface="楷体_GB2312" pitchFamily="49" charset="-122"/>
                        </a:rPr>
                        <a:t>2 258 656</a:t>
                      </a:r>
                      <a:endParaRPr lang="zh-CN" altLang="en-US" sz="2400" b="1">
                        <a:ea typeface="楷体_GB2312" pitchFamily="49" charset="-122"/>
                      </a:endParaRPr>
                    </a:p>
                  </a:txBody>
                  <a:tcPr marL="18000" marR="18000" marT="46800" marB="4680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 b="1">
                          <a:ea typeface="楷体_GB2312" pitchFamily="49" charset="-122"/>
                        </a:rPr>
                        <a:t>6</a:t>
                      </a:r>
                      <a:endParaRPr lang="zh-CN" altLang="en-US" sz="2400" b="1">
                        <a:ea typeface="楷体_GB2312" pitchFamily="49" charset="-122"/>
                      </a:endParaRPr>
                    </a:p>
                  </a:txBody>
                  <a:tcPr marL="18000" marR="18000" marT="46800" marB="4680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2400" b="1" dirty="0">
                          <a:ea typeface="楷体_GB2312" pitchFamily="49" charset="-122"/>
                        </a:rPr>
                        <a:t>比利时</a:t>
                      </a:r>
                    </a:p>
                  </a:txBody>
                  <a:tcPr marL="18000" marR="18000" marT="46800" marB="4680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 b="1">
                          <a:ea typeface="楷体_GB2312" pitchFamily="49" charset="-122"/>
                        </a:rPr>
                        <a:t>461 331</a:t>
                      </a:r>
                      <a:endParaRPr lang="zh-CN" altLang="en-US" sz="2400" b="1">
                        <a:ea typeface="楷体_GB2312" pitchFamily="49" charset="-122"/>
                      </a:endParaRPr>
                    </a:p>
                  </a:txBody>
                  <a:tcPr marL="18000" marR="18000" marT="46800" marB="4680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 b="1">
                          <a:ea typeface="楷体_GB2312" pitchFamily="49" charset="-122"/>
                        </a:rPr>
                        <a:t>20</a:t>
                      </a:r>
                      <a:endParaRPr lang="zh-CN" altLang="en-US" sz="2400" b="1">
                        <a:ea typeface="楷体_GB2312" pitchFamily="49" charset="-122"/>
                      </a:endParaRPr>
                    </a:p>
                  </a:txBody>
                  <a:tcPr marL="18000" marR="18000" marT="46800" marB="4680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7200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2400" b="1" dirty="0">
                          <a:ea typeface="楷体_GB2312" pitchFamily="49" charset="-122"/>
                        </a:rPr>
                        <a:t>意大利</a:t>
                      </a:r>
                    </a:p>
                  </a:txBody>
                  <a:tcPr marL="18000" marR="18000" marT="46800" marB="46800" anchor="ctr"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 b="1">
                          <a:ea typeface="楷体_GB2312" pitchFamily="49" charset="-122"/>
                        </a:rPr>
                        <a:t>2 023 687</a:t>
                      </a:r>
                      <a:endParaRPr lang="zh-CN" altLang="en-US" sz="2400" b="1">
                        <a:ea typeface="楷体_GB2312" pitchFamily="49" charset="-122"/>
                      </a:endParaRPr>
                    </a:p>
                  </a:txBody>
                  <a:tcPr marL="18000" marR="18000" marT="46800" marB="4680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 b="1">
                          <a:ea typeface="楷体_GB2312" pitchFamily="49" charset="-122"/>
                        </a:rPr>
                        <a:t>7</a:t>
                      </a:r>
                      <a:endParaRPr lang="zh-CN" altLang="en-US" sz="2400" b="1">
                        <a:ea typeface="楷体_GB2312" pitchFamily="49" charset="-122"/>
                      </a:endParaRPr>
                    </a:p>
                  </a:txBody>
                  <a:tcPr marL="18000" marR="18000" marT="46800" marB="4680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2400" b="1" dirty="0">
                          <a:ea typeface="楷体_GB2312" pitchFamily="49" charset="-122"/>
                        </a:rPr>
                        <a:t>瑞典</a:t>
                      </a:r>
                    </a:p>
                  </a:txBody>
                  <a:tcPr marL="18000" marR="18000" marT="46800" marB="4680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 b="1">
                          <a:ea typeface="楷体_GB2312" pitchFamily="49" charset="-122"/>
                        </a:rPr>
                        <a:t>444 585</a:t>
                      </a:r>
                      <a:endParaRPr lang="zh-CN" altLang="en-US" sz="2400" b="1">
                        <a:ea typeface="楷体_GB2312" pitchFamily="49" charset="-122"/>
                      </a:endParaRPr>
                    </a:p>
                  </a:txBody>
                  <a:tcPr marL="18000" marR="18000" marT="46800" marB="4680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 b="1">
                          <a:ea typeface="楷体_GB2312" pitchFamily="49" charset="-122"/>
                        </a:rPr>
                        <a:t>21</a:t>
                      </a:r>
                      <a:endParaRPr lang="zh-CN" altLang="en-US" sz="2400" b="1">
                        <a:ea typeface="楷体_GB2312" pitchFamily="49" charset="-122"/>
                      </a:endParaRPr>
                    </a:p>
                  </a:txBody>
                  <a:tcPr marL="18000" marR="18000" marT="46800" marB="4680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7200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2400" b="1" dirty="0">
                          <a:ea typeface="楷体_GB2312" pitchFamily="49" charset="-122"/>
                        </a:rPr>
                        <a:t>西班牙</a:t>
                      </a:r>
                    </a:p>
                  </a:txBody>
                  <a:tcPr marL="18000" marR="18000" marT="46800" marB="46800" anchor="ctr"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 b="1">
                          <a:ea typeface="楷体_GB2312" pitchFamily="49" charset="-122"/>
                        </a:rPr>
                        <a:t>1 374 779</a:t>
                      </a:r>
                      <a:endParaRPr lang="zh-CN" altLang="en-US" sz="2400" b="1">
                        <a:ea typeface="楷体_GB2312" pitchFamily="49" charset="-122"/>
                      </a:endParaRPr>
                    </a:p>
                  </a:txBody>
                  <a:tcPr marL="18000" marR="18000" marT="46800" marB="4680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 b="1">
                          <a:ea typeface="楷体_GB2312" pitchFamily="49" charset="-122"/>
                        </a:rPr>
                        <a:t>12</a:t>
                      </a:r>
                      <a:endParaRPr lang="zh-CN" altLang="en-US" sz="2400" b="1">
                        <a:ea typeface="楷体_GB2312" pitchFamily="49" charset="-122"/>
                      </a:endParaRPr>
                    </a:p>
                  </a:txBody>
                  <a:tcPr marL="18000" marR="18000" marT="46800" marB="4680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2400" b="1" dirty="0">
                          <a:ea typeface="楷体_GB2312" pitchFamily="49" charset="-122"/>
                        </a:rPr>
                        <a:t>波兰</a:t>
                      </a:r>
                    </a:p>
                  </a:txBody>
                  <a:tcPr marL="18000" marR="18000" marT="46800" marB="4680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 b="1">
                          <a:ea typeface="楷体_GB2312" pitchFamily="49" charset="-122"/>
                        </a:rPr>
                        <a:t>438 884</a:t>
                      </a:r>
                      <a:endParaRPr lang="zh-CN" altLang="en-US" sz="2400" b="1">
                        <a:ea typeface="楷体_GB2312" pitchFamily="49" charset="-122"/>
                      </a:endParaRPr>
                    </a:p>
                  </a:txBody>
                  <a:tcPr marL="18000" marR="18000" marT="46800" marB="4680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 b="1">
                          <a:ea typeface="楷体_GB2312" pitchFamily="49" charset="-122"/>
                        </a:rPr>
                        <a:t>22</a:t>
                      </a:r>
                      <a:endParaRPr lang="zh-CN" altLang="en-US" sz="2400" b="1">
                        <a:ea typeface="楷体_GB2312" pitchFamily="49" charset="-122"/>
                      </a:endParaRPr>
                    </a:p>
                  </a:txBody>
                  <a:tcPr marL="18000" marR="18000" marT="46800" marB="4680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84995" name="Rectangle 13"/>
          <p:cNvSpPr/>
          <p:nvPr/>
        </p:nvSpPr>
        <p:spPr>
          <a:xfrm>
            <a:off x="347028" y="189230"/>
            <a:ext cx="3162300" cy="806450"/>
          </a:xfrm>
          <a:prstGeom prst="rect">
            <a:avLst/>
          </a:prstGeom>
          <a:noFill/>
          <a:ln w="9525">
            <a:noFill/>
          </a:ln>
        </p:spPr>
        <p:txBody>
          <a:bodyPr wrap="none" anchor="ctr"/>
          <a:lstStyle/>
          <a:p>
            <a:pPr>
              <a:buFont typeface="Arial" panose="020B0604020202020204" pitchFamily="34" charset="0"/>
            </a:pPr>
            <a:r>
              <a:rPr lang="en-US" altLang="zh-CN" sz="2800" b="1">
                <a:solidFill>
                  <a:srgbClr val="FF0000"/>
                </a:solidFill>
                <a:latin typeface="Arial" panose="020B0604020202020204" pitchFamily="34" charset="0"/>
              </a:rPr>
              <a:t>1</a:t>
            </a:r>
            <a:r>
              <a:rPr lang="zh-CN" altLang="en-US" sz="2800" b="1">
                <a:solidFill>
                  <a:srgbClr val="FF0000"/>
                </a:solidFill>
                <a:latin typeface="Arial" panose="020B0604020202020204" pitchFamily="34" charset="0"/>
              </a:rPr>
              <a:t>、发达的经济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560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560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009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522" name="图片 107521" descr="西班牙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00" y="457200"/>
            <a:ext cx="5562600" cy="64008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7523" name="图片 107522" descr="西班牙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724400" cy="38862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7524" name="文本框 107523"/>
          <p:cNvSpPr txBox="1"/>
          <p:nvPr/>
        </p:nvSpPr>
        <p:spPr>
          <a:xfrm>
            <a:off x="762000" y="4191000"/>
            <a:ext cx="2667000" cy="13112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buFont typeface="Arial" panose="020B0604020202020204" pitchFamily="34" charset="0"/>
            </a:pPr>
            <a:r>
              <a:rPr lang="zh-CN" altLang="en-US" sz="4000" b="1">
                <a:solidFill>
                  <a:srgbClr val="FF0000"/>
                </a:solidFill>
                <a:latin typeface="Arial" panose="020B0604020202020204" pitchFamily="34" charset="0"/>
              </a:rPr>
              <a:t>阳光海岸沙滩</a:t>
            </a:r>
          </a:p>
        </p:txBody>
      </p:sp>
      <p:sp>
        <p:nvSpPr>
          <p:cNvPr id="107525" name="文本框 107524"/>
          <p:cNvSpPr txBox="1"/>
          <p:nvPr/>
        </p:nvSpPr>
        <p:spPr>
          <a:xfrm>
            <a:off x="762000" y="5791200"/>
            <a:ext cx="2438400" cy="7016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  <a:buFont typeface="Arial" panose="020B0604020202020204" pitchFamily="34" charset="0"/>
            </a:pPr>
            <a:r>
              <a:rPr lang="zh-CN" altLang="en-US" sz="4000" b="1">
                <a:solidFill>
                  <a:srgbClr val="33CC33"/>
                </a:solidFill>
                <a:latin typeface="Arial" panose="020B0604020202020204" pitchFamily="34" charset="0"/>
              </a:rPr>
              <a:t>西班牙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75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75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75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075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15" dur="80"/>
                                        <p:tgtEl>
                                          <p:spTgt spid="10752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16" dur="80"/>
                                        <p:tgtEl>
                                          <p:spTgt spid="1075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" dur="80"/>
                                        <p:tgtEl>
                                          <p:spTgt spid="1075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5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75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75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7524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546" name="图片 108545" descr="啤酒节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7750" y="381000"/>
            <a:ext cx="4286250" cy="52578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8547" name="图片 108546" descr="啤酒节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335338"/>
            <a:ext cx="5189538" cy="3522662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8548" name="图片 108547" descr="啤酒节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0"/>
            <a:ext cx="5105400" cy="38290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8549" name="文本框 108548"/>
          <p:cNvSpPr txBox="1"/>
          <p:nvPr/>
        </p:nvSpPr>
        <p:spPr>
          <a:xfrm>
            <a:off x="7010400" y="5791200"/>
            <a:ext cx="2133600" cy="7016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buFont typeface="Arial" panose="020B0604020202020204" pitchFamily="34" charset="0"/>
            </a:pPr>
            <a:r>
              <a:rPr lang="zh-CN" altLang="en-US" sz="4000" b="1">
                <a:solidFill>
                  <a:srgbClr val="FF0000"/>
                </a:solidFill>
                <a:latin typeface="Arial" panose="020B0604020202020204" pitchFamily="34" charset="0"/>
              </a:rPr>
              <a:t>啤酒节</a:t>
            </a:r>
          </a:p>
        </p:txBody>
      </p:sp>
      <p:sp>
        <p:nvSpPr>
          <p:cNvPr id="108550" name="文本框 108549"/>
          <p:cNvSpPr txBox="1"/>
          <p:nvPr/>
        </p:nvSpPr>
        <p:spPr>
          <a:xfrm>
            <a:off x="5410200" y="5867400"/>
            <a:ext cx="1524000" cy="6413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  <a:buFont typeface="Arial" panose="020B0604020202020204" pitchFamily="34" charset="0"/>
            </a:pPr>
            <a:r>
              <a:rPr lang="zh-CN" altLang="en-US" sz="3600" b="1">
                <a:solidFill>
                  <a:srgbClr val="33CC33"/>
                </a:solidFill>
                <a:latin typeface="Arial" panose="020B0604020202020204" pitchFamily="34" charset="0"/>
              </a:rPr>
              <a:t>德国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8" presetClass="entr" presetSubtype="0" ac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85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80000">
                                          <p:val>
                                            <p:fltVal val="90"/>
                                          </p:val>
                                        </p:tav>
                                        <p:tav tm="8000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85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1"/>
                                          </p:val>
                                        </p:tav>
                                        <p:tav tm="50000">
                                          <p:val>
                                            <p:fltVal val="0.9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85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85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85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85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4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(-#ppt_w/2)" to="(#ppt_x)" calcmode="lin" valueType="num">
                                      <p:cBhvr>
                                        <p:cTn id="21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0" to="-1.0" calcmode="lin" valueType="num">
                                      <p:cBhvr>
                                        <p:cTn id="22" dur="200" decel="5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085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xshear</p:attrName>
                                        </p:attrNameLst>
                                      </p:cBhvr>
                                    </p:anim>
                                    <p:animScale>
                                      <p:cBhvr>
                                        <p:cTn id="23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085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from x="100000" y="100000"/>
                                      <p:to x="80000" y="100000"/>
                                    </p:animScale>
                                    <p:anim by="(#ppt_h/3+#ppt_w*0.1)" calcmode="lin" valueType="num">
                                      <p:cBhvr additive="sum">
                                        <p:cTn id="24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085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85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085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8550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570" name="图片 109569" descr="斗牛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029200" cy="38068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9571" name="文本框 109570"/>
          <p:cNvSpPr txBox="1"/>
          <p:nvPr/>
        </p:nvSpPr>
        <p:spPr>
          <a:xfrm>
            <a:off x="0" y="4191000"/>
            <a:ext cx="3124200" cy="9144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buFont typeface="Arial" panose="020B0604020202020204" pitchFamily="34" charset="0"/>
            </a:pPr>
            <a:r>
              <a:rPr lang="zh-CN" altLang="en-US" sz="5400" b="1">
                <a:solidFill>
                  <a:srgbClr val="FF0000"/>
                </a:solidFill>
                <a:latin typeface="Arial" panose="020B0604020202020204" pitchFamily="34" charset="0"/>
              </a:rPr>
              <a:t>斗   牛</a:t>
            </a:r>
          </a:p>
        </p:txBody>
      </p:sp>
      <p:pic>
        <p:nvPicPr>
          <p:cNvPr id="109572" name="图片 109571" descr="斗牛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1000" y="0"/>
            <a:ext cx="4953000" cy="4541838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9573" name="图片 109572" descr="斗牛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00400" y="2971800"/>
            <a:ext cx="5943600" cy="38862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9574" name="文本框 109573"/>
          <p:cNvSpPr txBox="1"/>
          <p:nvPr/>
        </p:nvSpPr>
        <p:spPr>
          <a:xfrm>
            <a:off x="457200" y="5486400"/>
            <a:ext cx="1828800" cy="7016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  <a:buFont typeface="Arial" panose="020B0604020202020204" pitchFamily="34" charset="0"/>
            </a:pPr>
            <a:r>
              <a:rPr lang="zh-CN" altLang="en-US" sz="4000" b="1">
                <a:solidFill>
                  <a:srgbClr val="33CC33"/>
                </a:solidFill>
                <a:latin typeface="Arial" panose="020B0604020202020204" pitchFamily="34" charset="0"/>
              </a:rPr>
              <a:t>西班牙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1095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2" dur="2000"/>
                                        <p:tgtEl>
                                          <p:spTgt spid="1095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095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95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95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9571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594" name="图片 110593" descr="法国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0"/>
            <a:ext cx="4400550" cy="330041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10595" name="图片 110594" descr="法国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3200400"/>
            <a:ext cx="4495800" cy="36576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10596" name="文本框 110595"/>
          <p:cNvSpPr txBox="1"/>
          <p:nvPr/>
        </p:nvSpPr>
        <p:spPr>
          <a:xfrm>
            <a:off x="0" y="2895600"/>
            <a:ext cx="3581400" cy="7620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buFont typeface="Arial" panose="020B0604020202020204" pitchFamily="34" charset="0"/>
            </a:pPr>
            <a:r>
              <a:rPr lang="zh-CN" altLang="en-US" sz="4400" b="1">
                <a:solidFill>
                  <a:srgbClr val="FF0000"/>
                </a:solidFill>
                <a:latin typeface="Arial" panose="020B0604020202020204" pitchFamily="34" charset="0"/>
              </a:rPr>
              <a:t>田园风光</a:t>
            </a:r>
          </a:p>
        </p:txBody>
      </p:sp>
      <p:grpSp>
        <p:nvGrpSpPr>
          <p:cNvPr id="110597" name="组合 110596"/>
          <p:cNvGrpSpPr/>
          <p:nvPr/>
        </p:nvGrpSpPr>
        <p:grpSpPr>
          <a:xfrm>
            <a:off x="4800600" y="609600"/>
            <a:ext cx="4495800" cy="5456238"/>
            <a:chOff x="0" y="0"/>
            <a:chExt cx="2832" cy="3437"/>
          </a:xfrm>
        </p:grpSpPr>
        <p:pic>
          <p:nvPicPr>
            <p:cNvPr id="110598" name="图片 110597" descr="法国埃菲尔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0"/>
              <a:ext cx="2832" cy="3024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110599" name="文本框 110598"/>
            <p:cNvSpPr txBox="1"/>
            <p:nvPr/>
          </p:nvSpPr>
          <p:spPr>
            <a:xfrm>
              <a:off x="480" y="3072"/>
              <a:ext cx="1536" cy="365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  <a:buFont typeface="Arial" panose="020B0604020202020204" pitchFamily="34" charset="0"/>
              </a:pPr>
              <a:r>
                <a:rPr lang="zh-CN" altLang="en-US" sz="3200" b="1">
                  <a:solidFill>
                    <a:srgbClr val="FF0000"/>
                  </a:solidFill>
                  <a:latin typeface="Arial" panose="020B0604020202020204" pitchFamily="34" charset="0"/>
                </a:rPr>
                <a:t>埃菲尔铁塔</a:t>
              </a:r>
            </a:p>
          </p:txBody>
        </p:sp>
      </p:grpSp>
      <p:sp>
        <p:nvSpPr>
          <p:cNvPr id="110600" name="文本框 110599"/>
          <p:cNvSpPr txBox="1"/>
          <p:nvPr/>
        </p:nvSpPr>
        <p:spPr>
          <a:xfrm>
            <a:off x="6096000" y="6019800"/>
            <a:ext cx="1524000" cy="6413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  <a:buFont typeface="Arial" panose="020B0604020202020204" pitchFamily="34" charset="0"/>
            </a:pPr>
            <a:r>
              <a:rPr lang="zh-CN" altLang="en-US" sz="3600" b="1">
                <a:solidFill>
                  <a:srgbClr val="33CC33"/>
                </a:solidFill>
                <a:latin typeface="Arial" panose="020B0604020202020204" pitchFamily="34" charset="0"/>
              </a:rPr>
              <a:t>法国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05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05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>
                                      <p:cBhvr>
                                        <p:cTn id="1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105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105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6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06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06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618" name="图片 111617" descr="海湾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0" y="3390900"/>
            <a:ext cx="4762500" cy="34671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11619" name="图片 111618" descr="海湾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1500" y="2743200"/>
            <a:ext cx="4762500" cy="41148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11620" name="图片 111619" descr="海湾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52400" y="38100"/>
            <a:ext cx="4572000" cy="3429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11621" name="文本框 111620"/>
          <p:cNvSpPr txBox="1"/>
          <p:nvPr/>
        </p:nvSpPr>
        <p:spPr>
          <a:xfrm>
            <a:off x="6324600" y="1219200"/>
            <a:ext cx="3276600" cy="10985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buFont typeface="Arial" panose="020B0604020202020204" pitchFamily="34" charset="0"/>
            </a:pPr>
            <a:r>
              <a:rPr lang="zh-CN" altLang="en-US" sz="6600" b="1">
                <a:solidFill>
                  <a:srgbClr val="FF0000"/>
                </a:solidFill>
                <a:latin typeface="Arial" panose="020B0604020202020204" pitchFamily="34" charset="0"/>
              </a:rPr>
              <a:t>峡湾</a:t>
            </a:r>
          </a:p>
        </p:txBody>
      </p:sp>
      <p:sp>
        <p:nvSpPr>
          <p:cNvPr id="111622" name="文本框 111621"/>
          <p:cNvSpPr txBox="1"/>
          <p:nvPr/>
        </p:nvSpPr>
        <p:spPr>
          <a:xfrm>
            <a:off x="4724400" y="1295400"/>
            <a:ext cx="2133600" cy="8239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  <a:buFont typeface="Arial" panose="020B0604020202020204" pitchFamily="34" charset="0"/>
            </a:pPr>
            <a:r>
              <a:rPr lang="zh-CN" altLang="en-US" sz="4800" b="1">
                <a:solidFill>
                  <a:srgbClr val="33CC33"/>
                </a:solidFill>
                <a:latin typeface="Arial" panose="020B0604020202020204" pitchFamily="34" charset="0"/>
              </a:rPr>
              <a:t>挪威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1116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1116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800" decel="100000"/>
                                        <p:tgtEl>
                                          <p:spTgt spid="1116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800" decel="100000" fill="hold"/>
                                        <p:tgtEl>
                                          <p:spTgt spid="1116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800" decel="100000" fill="hold"/>
                                        <p:tgtEl>
                                          <p:spTgt spid="1116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800" decel="100000" fill="hold"/>
                                        <p:tgtEl>
                                          <p:spTgt spid="1116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116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116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16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16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1621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42" name="图片 112641" descr="维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105400" cy="335121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12643" name="图片 112642" descr="维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9200" y="2971800"/>
            <a:ext cx="4114800" cy="36576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12644" name="图片 112643" descr="维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060700"/>
            <a:ext cx="5638800" cy="37973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12645" name="文本框 112644"/>
          <p:cNvSpPr txBox="1"/>
          <p:nvPr/>
        </p:nvSpPr>
        <p:spPr>
          <a:xfrm>
            <a:off x="5105400" y="533400"/>
            <a:ext cx="4038600" cy="8239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buFont typeface="Arial" panose="020B0604020202020204" pitchFamily="34" charset="0"/>
            </a:pPr>
            <a:r>
              <a:rPr lang="zh-CN" altLang="en-US" sz="4800" b="1">
                <a:solidFill>
                  <a:srgbClr val="FF0000"/>
                </a:solidFill>
                <a:latin typeface="Arial" panose="020B0604020202020204" pitchFamily="34" charset="0"/>
              </a:rPr>
              <a:t>维也纳音乐厅</a:t>
            </a:r>
          </a:p>
        </p:txBody>
      </p:sp>
      <p:sp>
        <p:nvSpPr>
          <p:cNvPr id="112646" name="文本框 112645"/>
          <p:cNvSpPr txBox="1"/>
          <p:nvPr/>
        </p:nvSpPr>
        <p:spPr>
          <a:xfrm>
            <a:off x="6019800" y="1676400"/>
            <a:ext cx="1828800" cy="7016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  <a:buFont typeface="Arial" panose="020B0604020202020204" pitchFamily="34" charset="0"/>
            </a:pPr>
            <a:r>
              <a:rPr lang="zh-CN" altLang="en-US" sz="4000" b="1">
                <a:solidFill>
                  <a:schemeClr val="folHlink"/>
                </a:solidFill>
                <a:latin typeface="Arial" panose="020B0604020202020204" pitchFamily="34" charset="0"/>
              </a:rPr>
              <a:t>奥地利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1126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1126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126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126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126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1264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1264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1264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1264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1264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1264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1264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1264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126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126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645" grpId="0"/>
      <p:bldP spid="112646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666" name="图片 113665" descr="意大利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200" y="3581400"/>
            <a:ext cx="4800600" cy="32004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13667" name="图片 113666" descr="意大利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0" y="76200"/>
            <a:ext cx="4838700" cy="3557588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13668" name="图片 113667" descr="意大利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9600" y="1066800"/>
            <a:ext cx="4648200" cy="349091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13669" name="文本框 113668"/>
          <p:cNvSpPr txBox="1"/>
          <p:nvPr/>
        </p:nvSpPr>
        <p:spPr>
          <a:xfrm>
            <a:off x="6705600" y="5181600"/>
            <a:ext cx="2438400" cy="7620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buFont typeface="Arial" panose="020B0604020202020204" pitchFamily="34" charset="0"/>
            </a:pPr>
            <a:r>
              <a:rPr lang="zh-CN" altLang="en-US" sz="4400" b="1">
                <a:solidFill>
                  <a:srgbClr val="FF0000"/>
                </a:solidFill>
                <a:latin typeface="Arial" panose="020B0604020202020204" pitchFamily="34" charset="0"/>
              </a:rPr>
              <a:t>狂欢节</a:t>
            </a:r>
          </a:p>
        </p:txBody>
      </p:sp>
      <p:sp>
        <p:nvSpPr>
          <p:cNvPr id="113670" name="文本框 113669"/>
          <p:cNvSpPr txBox="1"/>
          <p:nvPr/>
        </p:nvSpPr>
        <p:spPr>
          <a:xfrm>
            <a:off x="5029200" y="5257800"/>
            <a:ext cx="1905000" cy="6413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  <a:buFont typeface="Arial" panose="020B0604020202020204" pitchFamily="34" charset="0"/>
            </a:pPr>
            <a:r>
              <a:rPr lang="zh-CN" altLang="en-US" sz="3600" b="1">
                <a:solidFill>
                  <a:srgbClr val="33CC33"/>
                </a:solidFill>
                <a:latin typeface="Arial" panose="020B0604020202020204" pitchFamily="34" charset="0"/>
              </a:rPr>
              <a:t>意大利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1136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1136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7" dur="1000"/>
                                        <p:tgtEl>
                                          <p:spTgt spid="1136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36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36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669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690" name="图片 114689" descr="瑞士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6200" y="0"/>
            <a:ext cx="5257800" cy="39433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14691" name="图片 114690" descr="瑞士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29000"/>
            <a:ext cx="4572000" cy="34290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14692" name="图片 114691" descr="瑞士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4762500" cy="33623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14693" name="文本框 114692"/>
          <p:cNvSpPr txBox="1"/>
          <p:nvPr/>
        </p:nvSpPr>
        <p:spPr>
          <a:xfrm>
            <a:off x="6781800" y="4800600"/>
            <a:ext cx="2057400" cy="10064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  <a:buFont typeface="Arial" panose="020B0604020202020204" pitchFamily="34" charset="0"/>
            </a:pPr>
            <a:r>
              <a:rPr lang="zh-CN" altLang="en-US" sz="6000" b="1">
                <a:solidFill>
                  <a:srgbClr val="FF0000"/>
                </a:solidFill>
                <a:latin typeface="Arial" panose="020B0604020202020204" pitchFamily="34" charset="0"/>
              </a:rPr>
              <a:t>雪山</a:t>
            </a:r>
          </a:p>
        </p:txBody>
      </p:sp>
      <p:sp>
        <p:nvSpPr>
          <p:cNvPr id="114694" name="文本框 114693"/>
          <p:cNvSpPr txBox="1"/>
          <p:nvPr/>
        </p:nvSpPr>
        <p:spPr>
          <a:xfrm>
            <a:off x="4876800" y="5029200"/>
            <a:ext cx="1524000" cy="7620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  <a:buFont typeface="Arial" panose="020B0604020202020204" pitchFamily="34" charset="0"/>
            </a:pPr>
            <a:r>
              <a:rPr lang="zh-CN" altLang="en-US" sz="4400" b="1">
                <a:solidFill>
                  <a:srgbClr val="33CC33"/>
                </a:solidFill>
                <a:latin typeface="Arial" panose="020B0604020202020204" pitchFamily="34" charset="0"/>
              </a:rPr>
              <a:t>瑞士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6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800" decel="100000"/>
                                        <p:tgtEl>
                                          <p:spTgt spid="1146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800" decel="100000" fill="hold"/>
                                        <p:tgtEl>
                                          <p:spTgt spid="11469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800" decel="100000" fill="hold"/>
                                        <p:tgtEl>
                                          <p:spTgt spid="1146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800" decel="100000" fill="hold"/>
                                        <p:tgtEl>
                                          <p:spTgt spid="1146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146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146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800" decel="100000"/>
                                        <p:tgtEl>
                                          <p:spTgt spid="1146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800" decel="100000" fill="hold"/>
                                        <p:tgtEl>
                                          <p:spTgt spid="11469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800" decel="100000" fill="hold"/>
                                        <p:tgtEl>
                                          <p:spTgt spid="1146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800" decel="100000" fill="hold"/>
                                        <p:tgtEl>
                                          <p:spTgt spid="1146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146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146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6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46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46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714" name="图片 115713" descr="希腊l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52400"/>
            <a:ext cx="5943600" cy="45561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15715" name="图片 115714" descr="希腊1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3400" y="3543300"/>
            <a:ext cx="4419600" cy="33147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15716" name="图片 115715" descr="希腊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1600" y="0"/>
            <a:ext cx="3962400" cy="39624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15717" name="文本框 115716"/>
          <p:cNvSpPr txBox="1"/>
          <p:nvPr/>
        </p:nvSpPr>
        <p:spPr>
          <a:xfrm>
            <a:off x="838200" y="4876800"/>
            <a:ext cx="2743200" cy="119062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  <a:buFont typeface="Arial" panose="020B0604020202020204" pitchFamily="34" charset="0"/>
            </a:pPr>
            <a:r>
              <a:rPr lang="zh-CN" altLang="en-US" sz="3600" b="1">
                <a:solidFill>
                  <a:srgbClr val="FF0000"/>
                </a:solidFill>
                <a:latin typeface="Arial" panose="020B0604020202020204" pitchFamily="34" charset="0"/>
              </a:rPr>
              <a:t>宙斯神庙、爱琴海</a:t>
            </a:r>
          </a:p>
        </p:txBody>
      </p:sp>
      <p:sp>
        <p:nvSpPr>
          <p:cNvPr id="115718" name="文本框 115717"/>
          <p:cNvSpPr txBox="1"/>
          <p:nvPr/>
        </p:nvSpPr>
        <p:spPr>
          <a:xfrm>
            <a:off x="2895600" y="6096000"/>
            <a:ext cx="1371600" cy="57943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  <a:buFont typeface="Arial" panose="020B0604020202020204" pitchFamily="34" charset="0"/>
            </a:pPr>
            <a:r>
              <a:rPr lang="zh-CN" altLang="en-US" sz="3200" b="1">
                <a:solidFill>
                  <a:schemeClr val="hlink"/>
                </a:solidFill>
                <a:latin typeface="Arial" panose="020B0604020202020204" pitchFamily="34" charset="0"/>
              </a:rPr>
              <a:t>希腊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157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1157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157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157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157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1571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1571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1571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1571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1571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1571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1571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1571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157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157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717" grpId="0"/>
      <p:bldP spid="115718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738" name="图片 116737" descr="丹麦2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52400"/>
            <a:ext cx="4038600" cy="33782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16739" name="图片 116738" descr="美人鱼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124200"/>
            <a:ext cx="4724400" cy="35433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16740" name="图片 116739" descr="丹麦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05200" y="0"/>
            <a:ext cx="5638800" cy="42291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16741" name="文本框 116740"/>
          <p:cNvSpPr txBox="1"/>
          <p:nvPr/>
        </p:nvSpPr>
        <p:spPr>
          <a:xfrm>
            <a:off x="5257800" y="5029200"/>
            <a:ext cx="2895600" cy="6413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buFont typeface="Arial" panose="020B0604020202020204" pitchFamily="34" charset="0"/>
            </a:pPr>
            <a:r>
              <a:rPr lang="zh-CN" altLang="en-US" sz="3600" b="1">
                <a:solidFill>
                  <a:srgbClr val="FF0000"/>
                </a:solidFill>
                <a:latin typeface="Arial" panose="020B0604020202020204" pitchFamily="34" charset="0"/>
              </a:rPr>
              <a:t>丹麦美人鱼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67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1167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167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74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743" name="矩形 284742"/>
          <p:cNvSpPr/>
          <p:nvPr/>
        </p:nvSpPr>
        <p:spPr>
          <a:xfrm>
            <a:off x="0" y="39370"/>
            <a:ext cx="9144000" cy="6818630"/>
          </a:xfrm>
          <a:prstGeom prst="rect">
            <a:avLst/>
          </a:prstGeom>
          <a:blipFill rotWithShape="1">
            <a:blip r:embed="rId2">
              <a:alphaModFix amt="34000"/>
            </a:blip>
            <a:stretch>
              <a:fillRect/>
            </a:stretch>
          </a:blip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84676" name="文本框 284675"/>
          <p:cNvSpPr txBox="1"/>
          <p:nvPr/>
        </p:nvSpPr>
        <p:spPr>
          <a:xfrm>
            <a:off x="198755" y="553085"/>
            <a:ext cx="8404860" cy="4603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400" dirty="0">
                <a:latin typeface="Times New Roman" panose="02020603050405020304" pitchFamily="18" charset="0"/>
              </a:rPr>
              <a:t>材料二：</a:t>
            </a:r>
            <a:r>
              <a:rPr lang="en-US" altLang="zh-CN" sz="2400" dirty="0">
                <a:latin typeface="Times New Roman" panose="02020603050405020304" pitchFamily="18" charset="0"/>
              </a:rPr>
              <a:t>2011</a:t>
            </a:r>
            <a:r>
              <a:rPr lang="zh-CN" altLang="en-US" sz="2400" dirty="0">
                <a:latin typeface="Times New Roman" panose="02020603050405020304" pitchFamily="18" charset="0"/>
              </a:rPr>
              <a:t>年欧洲西部部分国家的人均</a:t>
            </a:r>
            <a:r>
              <a:rPr lang="en-US" altLang="zh-CN" sz="2400" dirty="0">
                <a:latin typeface="Times New Roman" panose="02020603050405020304" pitchFamily="18" charset="0"/>
              </a:rPr>
              <a:t>GDP</a:t>
            </a:r>
            <a:r>
              <a:rPr lang="zh-CN" altLang="en-US" sz="2400" dirty="0">
                <a:latin typeface="Times New Roman" panose="02020603050405020304" pitchFamily="18" charset="0"/>
              </a:rPr>
              <a:t>及排名</a:t>
            </a:r>
          </a:p>
        </p:txBody>
      </p:sp>
      <p:graphicFrame>
        <p:nvGraphicFramePr>
          <p:cNvPr id="284744" name="表格 284743"/>
          <p:cNvGraphicFramePr/>
          <p:nvPr/>
        </p:nvGraphicFramePr>
        <p:xfrm>
          <a:off x="539115" y="1853565"/>
          <a:ext cx="8064500" cy="3666877"/>
        </p:xfrm>
        <a:graphic>
          <a:graphicData uri="http://schemas.openxmlformats.org/drawingml/2006/table">
            <a:tbl>
              <a:tblPr/>
              <a:tblGrid>
                <a:gridCol w="13446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240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63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4461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82403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636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895350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2400" b="1" dirty="0">
                          <a:ea typeface="楷体_GB2312" pitchFamily="49" charset="-122"/>
                        </a:rPr>
                        <a:t>国家</a:t>
                      </a:r>
                    </a:p>
                  </a:txBody>
                  <a:tcPr marL="18000" marR="18000" marT="46800" marB="46800" anchor="ctr"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2400" b="1" dirty="0">
                          <a:ea typeface="楷体_GB2312" pitchFamily="49" charset="-122"/>
                        </a:rPr>
                        <a:t>人均</a:t>
                      </a:r>
                      <a:r>
                        <a:rPr lang="en-US" altLang="zh-CN" sz="2400" b="1">
                          <a:ea typeface="楷体_GB2312" pitchFamily="49" charset="-122"/>
                        </a:rPr>
                        <a:t>GDP</a:t>
                      </a:r>
                    </a:p>
                    <a:p>
                      <a:pPr marL="0" lvl="0" indent="0" algn="ctr">
                        <a:buNone/>
                      </a:pPr>
                      <a:r>
                        <a:rPr lang="zh-CN" altLang="en-US" sz="2400" b="1" dirty="0">
                          <a:ea typeface="楷体_GB2312" pitchFamily="49" charset="-122"/>
                        </a:rPr>
                        <a:t>（美元）</a:t>
                      </a:r>
                    </a:p>
                  </a:txBody>
                  <a:tcPr marL="18000" marR="18000" marT="46800" marB="4680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2400" b="1" dirty="0">
                          <a:ea typeface="楷体_GB2312" pitchFamily="49" charset="-122"/>
                        </a:rPr>
                        <a:t>世界</a:t>
                      </a:r>
                    </a:p>
                    <a:p>
                      <a:pPr marL="0" lvl="0" indent="0" algn="ctr">
                        <a:buNone/>
                      </a:pPr>
                      <a:r>
                        <a:rPr lang="zh-CN" altLang="en-US" sz="2400" b="1" dirty="0">
                          <a:ea typeface="楷体_GB2312" pitchFamily="49" charset="-122"/>
                        </a:rPr>
                        <a:t>排名</a:t>
                      </a:r>
                    </a:p>
                  </a:txBody>
                  <a:tcPr marL="18000" marR="18000" marT="46800" marB="4680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2400" b="1" dirty="0">
                          <a:ea typeface="楷体_GB2312" pitchFamily="49" charset="-122"/>
                        </a:rPr>
                        <a:t>国家</a:t>
                      </a:r>
                    </a:p>
                  </a:txBody>
                  <a:tcPr marL="18000" marR="18000" marT="46800" marB="4680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 b="1">
                          <a:ea typeface="楷体_GB2312" pitchFamily="49" charset="-122"/>
                        </a:rPr>
                        <a:t>GDP</a:t>
                      </a:r>
                    </a:p>
                    <a:p>
                      <a:pPr marL="0" lvl="0" indent="0" algn="ctr">
                        <a:buNone/>
                      </a:pPr>
                      <a:r>
                        <a:rPr lang="zh-CN" altLang="en-US" sz="2400" b="1" dirty="0">
                          <a:ea typeface="楷体_GB2312" pitchFamily="49" charset="-122"/>
                        </a:rPr>
                        <a:t>（美元）</a:t>
                      </a:r>
                    </a:p>
                  </a:txBody>
                  <a:tcPr marL="18000" marR="18000" marT="46800" marB="4680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2400" b="1" dirty="0">
                          <a:ea typeface="楷体_GB2312" pitchFamily="49" charset="-122"/>
                        </a:rPr>
                        <a:t>世界</a:t>
                      </a:r>
                    </a:p>
                    <a:p>
                      <a:pPr marL="0" lvl="0" indent="0" algn="ctr">
                        <a:buNone/>
                      </a:pPr>
                      <a:r>
                        <a:rPr lang="zh-CN" altLang="en-US" sz="2400" b="1" dirty="0">
                          <a:ea typeface="楷体_GB2312" pitchFamily="49" charset="-122"/>
                        </a:rPr>
                        <a:t>排名</a:t>
                      </a:r>
                    </a:p>
                  </a:txBody>
                  <a:tcPr marL="18000" marR="18000" marT="46800" marB="4680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1805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2400" b="1" dirty="0">
                          <a:ea typeface="楷体_GB2312" pitchFamily="49" charset="-122"/>
                        </a:rPr>
                        <a:t>卢森堡</a:t>
                      </a:r>
                    </a:p>
                  </a:txBody>
                  <a:tcPr marL="18000" marR="18000" marT="46800" marB="46800" anchor="ctr"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 b="1">
                          <a:ea typeface="楷体_GB2312" pitchFamily="49" charset="-122"/>
                        </a:rPr>
                        <a:t>122 272</a:t>
                      </a:r>
                      <a:endParaRPr lang="zh-CN" altLang="en-US" sz="2400" b="1">
                        <a:ea typeface="楷体_GB2312" pitchFamily="49" charset="-122"/>
                      </a:endParaRPr>
                    </a:p>
                  </a:txBody>
                  <a:tcPr marL="18000" marR="18000" marT="46800" marB="4680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 b="1">
                          <a:ea typeface="楷体_GB2312" pitchFamily="49" charset="-122"/>
                        </a:rPr>
                        <a:t>1</a:t>
                      </a:r>
                      <a:endParaRPr lang="zh-CN" altLang="en-US" sz="2400" b="1">
                        <a:ea typeface="楷体_GB2312" pitchFamily="49" charset="-122"/>
                      </a:endParaRPr>
                    </a:p>
                  </a:txBody>
                  <a:tcPr marL="18000" marR="18000" marT="46800" marB="4680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2400" b="1" dirty="0">
                          <a:ea typeface="楷体_GB2312" pitchFamily="49" charset="-122"/>
                        </a:rPr>
                        <a:t>奥地利</a:t>
                      </a:r>
                    </a:p>
                  </a:txBody>
                  <a:tcPr marL="18000" marR="18000" marT="46800" marB="4680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 b="1">
                          <a:ea typeface="楷体_GB2312" pitchFamily="49" charset="-122"/>
                        </a:rPr>
                        <a:t>50 504</a:t>
                      </a:r>
                      <a:endParaRPr lang="zh-CN" altLang="en-US" sz="2400" b="1">
                        <a:ea typeface="楷体_GB2312" pitchFamily="49" charset="-122"/>
                      </a:endParaRPr>
                    </a:p>
                  </a:txBody>
                  <a:tcPr marL="18000" marR="18000" marT="46800" marB="4680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 b="1">
                          <a:ea typeface="楷体_GB2312" pitchFamily="49" charset="-122"/>
                        </a:rPr>
                        <a:t>12</a:t>
                      </a:r>
                      <a:endParaRPr lang="zh-CN" altLang="en-US" sz="2400" b="1">
                        <a:ea typeface="楷体_GB2312" pitchFamily="49" charset="-122"/>
                      </a:endParaRPr>
                    </a:p>
                  </a:txBody>
                  <a:tcPr marL="18000" marR="18000" marT="46800" marB="4680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7200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2400" b="1" dirty="0">
                          <a:ea typeface="楷体_GB2312" pitchFamily="49" charset="-122"/>
                        </a:rPr>
                        <a:t>挪威</a:t>
                      </a:r>
                    </a:p>
                  </a:txBody>
                  <a:tcPr marL="18000" marR="18000" marT="46800" marB="46800" anchor="ctr"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 b="1">
                          <a:ea typeface="楷体_GB2312" pitchFamily="49" charset="-122"/>
                        </a:rPr>
                        <a:t>96 591</a:t>
                      </a:r>
                      <a:endParaRPr lang="zh-CN" altLang="en-US" sz="2400" b="1">
                        <a:ea typeface="楷体_GB2312" pitchFamily="49" charset="-122"/>
                      </a:endParaRPr>
                    </a:p>
                  </a:txBody>
                  <a:tcPr marL="18000" marR="18000" marT="46800" marB="4680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 b="1">
                          <a:ea typeface="楷体_GB2312" pitchFamily="49" charset="-122"/>
                        </a:rPr>
                        <a:t>3</a:t>
                      </a:r>
                      <a:endParaRPr lang="zh-CN" altLang="en-US" sz="2400" b="1">
                        <a:ea typeface="楷体_GB2312" pitchFamily="49" charset="-122"/>
                      </a:endParaRPr>
                    </a:p>
                  </a:txBody>
                  <a:tcPr marL="18000" marR="18000" marT="46800" marB="4680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2400" b="1" dirty="0">
                          <a:ea typeface="楷体_GB2312" pitchFamily="49" charset="-122"/>
                        </a:rPr>
                        <a:t>芬兰</a:t>
                      </a:r>
                    </a:p>
                  </a:txBody>
                  <a:tcPr marL="18000" marR="18000" marT="46800" marB="4680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 b="1">
                          <a:ea typeface="楷体_GB2312" pitchFamily="49" charset="-122"/>
                        </a:rPr>
                        <a:t>50 090</a:t>
                      </a:r>
                      <a:endParaRPr lang="zh-CN" altLang="en-US" sz="2400" b="1">
                        <a:ea typeface="楷体_GB2312" pitchFamily="49" charset="-122"/>
                      </a:endParaRPr>
                    </a:p>
                  </a:txBody>
                  <a:tcPr marL="18000" marR="18000" marT="46800" marB="4680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 b="1">
                          <a:ea typeface="楷体_GB2312" pitchFamily="49" charset="-122"/>
                        </a:rPr>
                        <a:t>13</a:t>
                      </a:r>
                      <a:endParaRPr lang="zh-CN" altLang="en-US" sz="2400" b="1">
                        <a:ea typeface="楷体_GB2312" pitchFamily="49" charset="-122"/>
                      </a:endParaRPr>
                    </a:p>
                  </a:txBody>
                  <a:tcPr marL="18000" marR="18000" marT="46800" marB="4680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7200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2400" b="1" dirty="0">
                          <a:ea typeface="楷体_GB2312" pitchFamily="49" charset="-122"/>
                        </a:rPr>
                        <a:t>瑞士</a:t>
                      </a:r>
                    </a:p>
                  </a:txBody>
                  <a:tcPr marL="18000" marR="18000" marT="46800" marB="46800" anchor="ctr"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 b="1">
                          <a:ea typeface="楷体_GB2312" pitchFamily="49" charset="-122"/>
                        </a:rPr>
                        <a:t>84 983</a:t>
                      </a:r>
                      <a:endParaRPr lang="zh-CN" altLang="en-US" sz="2400" b="1">
                        <a:ea typeface="楷体_GB2312" pitchFamily="49" charset="-122"/>
                      </a:endParaRPr>
                    </a:p>
                  </a:txBody>
                  <a:tcPr marL="18000" marR="18000" marT="46800" marB="4680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 b="1">
                          <a:ea typeface="楷体_GB2312" pitchFamily="49" charset="-122"/>
                        </a:rPr>
                        <a:t>4</a:t>
                      </a:r>
                      <a:endParaRPr lang="zh-CN" altLang="en-US" sz="2400" b="1">
                        <a:ea typeface="楷体_GB2312" pitchFamily="49" charset="-122"/>
                      </a:endParaRPr>
                    </a:p>
                  </a:txBody>
                  <a:tcPr marL="18000" marR="18000" marT="46800" marB="4680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2400" b="1" dirty="0">
                          <a:ea typeface="楷体_GB2312" pitchFamily="49" charset="-122"/>
                        </a:rPr>
                        <a:t>爱尔兰</a:t>
                      </a:r>
                    </a:p>
                  </a:txBody>
                  <a:tcPr marL="18000" marR="18000" marT="46800" marB="4680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 b="1">
                          <a:ea typeface="楷体_GB2312" pitchFamily="49" charset="-122"/>
                        </a:rPr>
                        <a:t>48 517</a:t>
                      </a:r>
                      <a:endParaRPr lang="zh-CN" altLang="en-US" sz="2400" b="1">
                        <a:ea typeface="楷体_GB2312" pitchFamily="49" charset="-122"/>
                      </a:endParaRPr>
                    </a:p>
                  </a:txBody>
                  <a:tcPr marL="18000" marR="18000" marT="46800" marB="4680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 b="1">
                          <a:ea typeface="楷体_GB2312" pitchFamily="49" charset="-122"/>
                        </a:rPr>
                        <a:t>14</a:t>
                      </a:r>
                      <a:endParaRPr lang="zh-CN" altLang="en-US" sz="2400" b="1">
                        <a:ea typeface="楷体_GB2312" pitchFamily="49" charset="-122"/>
                      </a:endParaRPr>
                    </a:p>
                  </a:txBody>
                  <a:tcPr marL="18000" marR="18000" marT="46800" marB="4680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7200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2400" b="1" dirty="0">
                          <a:ea typeface="楷体_GB2312" pitchFamily="49" charset="-122"/>
                        </a:rPr>
                        <a:t>丹麦</a:t>
                      </a:r>
                    </a:p>
                  </a:txBody>
                  <a:tcPr marL="18000" marR="18000" marT="46800" marB="46800" anchor="ctr"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 b="1">
                          <a:ea typeface="楷体_GB2312" pitchFamily="49" charset="-122"/>
                        </a:rPr>
                        <a:t>63 003</a:t>
                      </a:r>
                      <a:endParaRPr lang="zh-CN" altLang="en-US" sz="2400" b="1">
                        <a:ea typeface="楷体_GB2312" pitchFamily="49" charset="-122"/>
                      </a:endParaRPr>
                    </a:p>
                  </a:txBody>
                  <a:tcPr marL="18000" marR="18000" marT="46800" marB="4680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 b="1">
                          <a:ea typeface="楷体_GB2312" pitchFamily="49" charset="-122"/>
                        </a:rPr>
                        <a:t>7</a:t>
                      </a:r>
                      <a:endParaRPr lang="zh-CN" altLang="en-US" sz="2400" b="1">
                        <a:ea typeface="楷体_GB2312" pitchFamily="49" charset="-122"/>
                      </a:endParaRPr>
                    </a:p>
                  </a:txBody>
                  <a:tcPr marL="18000" marR="18000" marT="46800" marB="4680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2400" b="1" dirty="0">
                          <a:ea typeface="楷体_GB2312" pitchFamily="49" charset="-122"/>
                        </a:rPr>
                        <a:t>比利时</a:t>
                      </a:r>
                    </a:p>
                  </a:txBody>
                  <a:tcPr marL="18000" marR="18000" marT="46800" marB="4680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 b="1">
                          <a:ea typeface="楷体_GB2312" pitchFamily="49" charset="-122"/>
                        </a:rPr>
                        <a:t>48 110</a:t>
                      </a:r>
                      <a:endParaRPr lang="zh-CN" altLang="en-US" sz="2400" b="1">
                        <a:ea typeface="楷体_GB2312" pitchFamily="49" charset="-122"/>
                      </a:endParaRPr>
                    </a:p>
                  </a:txBody>
                  <a:tcPr marL="18000" marR="18000" marT="46800" marB="4680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 b="1">
                          <a:ea typeface="楷体_GB2312" pitchFamily="49" charset="-122"/>
                        </a:rPr>
                        <a:t>16</a:t>
                      </a:r>
                      <a:endParaRPr lang="zh-CN" altLang="en-US" sz="2400" b="1">
                        <a:ea typeface="楷体_GB2312" pitchFamily="49" charset="-122"/>
                      </a:endParaRPr>
                    </a:p>
                  </a:txBody>
                  <a:tcPr marL="18000" marR="18000" marT="46800" marB="4680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7200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2400" b="1" dirty="0">
                          <a:ea typeface="楷体_GB2312" pitchFamily="49" charset="-122"/>
                        </a:rPr>
                        <a:t>瑞典</a:t>
                      </a:r>
                    </a:p>
                  </a:txBody>
                  <a:tcPr marL="18000" marR="18000" marT="46800" marB="46800" anchor="ctr"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 b="1">
                          <a:ea typeface="楷体_GB2312" pitchFamily="49" charset="-122"/>
                        </a:rPr>
                        <a:t>61 098</a:t>
                      </a:r>
                      <a:endParaRPr lang="zh-CN" altLang="en-US" sz="2400" b="1">
                        <a:ea typeface="楷体_GB2312" pitchFamily="49" charset="-122"/>
                      </a:endParaRPr>
                    </a:p>
                  </a:txBody>
                  <a:tcPr marL="18000" marR="18000" marT="46800" marB="4680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 b="1">
                          <a:ea typeface="楷体_GB2312" pitchFamily="49" charset="-122"/>
                        </a:rPr>
                        <a:t>8</a:t>
                      </a:r>
                      <a:endParaRPr lang="zh-CN" altLang="en-US" sz="2400" b="1">
                        <a:ea typeface="楷体_GB2312" pitchFamily="49" charset="-122"/>
                      </a:endParaRPr>
                    </a:p>
                  </a:txBody>
                  <a:tcPr marL="18000" marR="18000" marT="46800" marB="4680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2400" b="1" dirty="0">
                          <a:ea typeface="楷体_GB2312" pitchFamily="49" charset="-122"/>
                        </a:rPr>
                        <a:t>德国</a:t>
                      </a:r>
                    </a:p>
                  </a:txBody>
                  <a:tcPr marL="18000" marR="18000" marT="46800" marB="4680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 b="1">
                          <a:ea typeface="楷体_GB2312" pitchFamily="49" charset="-122"/>
                        </a:rPr>
                        <a:t>44 558</a:t>
                      </a:r>
                      <a:endParaRPr lang="zh-CN" altLang="en-US" sz="2400" b="1">
                        <a:ea typeface="楷体_GB2312" pitchFamily="49" charset="-122"/>
                      </a:endParaRPr>
                    </a:p>
                  </a:txBody>
                  <a:tcPr marL="18000" marR="18000" marT="46800" marB="4680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 b="1">
                          <a:ea typeface="楷体_GB2312" pitchFamily="49" charset="-122"/>
                        </a:rPr>
                        <a:t>19</a:t>
                      </a:r>
                      <a:endParaRPr lang="zh-CN" altLang="en-US" sz="2400" b="1">
                        <a:ea typeface="楷体_GB2312" pitchFamily="49" charset="-122"/>
                      </a:endParaRPr>
                    </a:p>
                  </a:txBody>
                  <a:tcPr marL="18000" marR="18000" marT="46800" marB="4680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7200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2400" b="1" dirty="0">
                          <a:ea typeface="楷体_GB2312" pitchFamily="49" charset="-122"/>
                        </a:rPr>
                        <a:t>荷兰</a:t>
                      </a:r>
                    </a:p>
                  </a:txBody>
                  <a:tcPr marL="18000" marR="18000" marT="46800" marB="46800" anchor="ctr"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 b="1">
                          <a:ea typeface="楷体_GB2312" pitchFamily="49" charset="-122"/>
                        </a:rPr>
                        <a:t>51 410</a:t>
                      </a:r>
                      <a:endParaRPr lang="zh-CN" altLang="en-US" sz="2400" b="1">
                        <a:ea typeface="楷体_GB2312" pitchFamily="49" charset="-122"/>
                      </a:endParaRPr>
                    </a:p>
                  </a:txBody>
                  <a:tcPr marL="18000" marR="18000" marT="46800" marB="4680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 b="1">
                          <a:ea typeface="楷体_GB2312" pitchFamily="49" charset="-122"/>
                        </a:rPr>
                        <a:t>9</a:t>
                      </a:r>
                      <a:endParaRPr lang="zh-CN" altLang="en-US" sz="2400" b="1">
                        <a:ea typeface="楷体_GB2312" pitchFamily="49" charset="-122"/>
                      </a:endParaRPr>
                    </a:p>
                  </a:txBody>
                  <a:tcPr marL="18000" marR="18000" marT="46800" marB="4680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2400" b="1" dirty="0">
                          <a:ea typeface="楷体_GB2312" pitchFamily="49" charset="-122"/>
                        </a:rPr>
                        <a:t>法国</a:t>
                      </a:r>
                    </a:p>
                  </a:txBody>
                  <a:tcPr marL="18000" marR="18000" marT="46800" marB="4680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 b="1">
                          <a:ea typeface="楷体_GB2312" pitchFamily="49" charset="-122"/>
                        </a:rPr>
                        <a:t>55 401</a:t>
                      </a:r>
                      <a:endParaRPr lang="zh-CN" altLang="en-US" sz="2400" b="1">
                        <a:ea typeface="楷体_GB2312" pitchFamily="49" charset="-122"/>
                      </a:endParaRPr>
                    </a:p>
                  </a:txBody>
                  <a:tcPr marL="18000" marR="18000" marT="46800" marB="4680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 b="1">
                          <a:ea typeface="楷体_GB2312" pitchFamily="49" charset="-122"/>
                        </a:rPr>
                        <a:t>20</a:t>
                      </a:r>
                      <a:endParaRPr lang="zh-CN" altLang="en-US" sz="2400" b="1">
                        <a:ea typeface="楷体_GB2312" pitchFamily="49" charset="-122"/>
                      </a:endParaRPr>
                    </a:p>
                  </a:txBody>
                  <a:tcPr marL="18000" marR="18000" marT="46800" marB="4680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762" name="图片 117761" descr="英国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389438" cy="37941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17763" name="文本框 117762"/>
          <p:cNvSpPr txBox="1"/>
          <p:nvPr/>
        </p:nvSpPr>
        <p:spPr>
          <a:xfrm>
            <a:off x="533400" y="3886200"/>
            <a:ext cx="1905000" cy="7620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buFont typeface="Arial" panose="020B0604020202020204" pitchFamily="34" charset="0"/>
            </a:pPr>
            <a:r>
              <a:rPr lang="zh-CN" altLang="en-US" sz="4400" b="1">
                <a:solidFill>
                  <a:srgbClr val="FF0000"/>
                </a:solidFill>
                <a:latin typeface="Arial" panose="020B0604020202020204" pitchFamily="34" charset="0"/>
              </a:rPr>
              <a:t>大本钟</a:t>
            </a:r>
          </a:p>
        </p:txBody>
      </p:sp>
      <p:grpSp>
        <p:nvGrpSpPr>
          <p:cNvPr id="117764" name="组合 117763"/>
          <p:cNvGrpSpPr/>
          <p:nvPr/>
        </p:nvGrpSpPr>
        <p:grpSpPr>
          <a:xfrm>
            <a:off x="4419600" y="0"/>
            <a:ext cx="4724400" cy="4581525"/>
            <a:chOff x="0" y="0"/>
            <a:chExt cx="2736" cy="2779"/>
          </a:xfrm>
        </p:grpSpPr>
        <p:pic>
          <p:nvPicPr>
            <p:cNvPr id="117765" name="图片 117764" descr="英国1l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2736" cy="2340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117766" name="文本框 117765"/>
            <p:cNvSpPr txBox="1"/>
            <p:nvPr/>
          </p:nvSpPr>
          <p:spPr>
            <a:xfrm>
              <a:off x="1440" y="2353"/>
              <a:ext cx="1296" cy="426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  <a:buFont typeface="Arial" panose="020B0604020202020204" pitchFamily="34" charset="0"/>
              </a:pPr>
              <a:r>
                <a:rPr lang="zh-CN" altLang="en-US" sz="4000" b="1">
                  <a:solidFill>
                    <a:srgbClr val="FF0000"/>
                  </a:solidFill>
                  <a:latin typeface="Arial" panose="020B0604020202020204" pitchFamily="34" charset="0"/>
                </a:rPr>
                <a:t>剑桥大学</a:t>
              </a:r>
            </a:p>
          </p:txBody>
        </p:sp>
      </p:grpSp>
      <p:sp>
        <p:nvSpPr>
          <p:cNvPr id="117767" name="文本框 117766"/>
          <p:cNvSpPr txBox="1"/>
          <p:nvPr/>
        </p:nvSpPr>
        <p:spPr>
          <a:xfrm>
            <a:off x="457200" y="5334000"/>
            <a:ext cx="1600200" cy="7620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  <a:buFont typeface="Arial" panose="020B0604020202020204" pitchFamily="34" charset="0"/>
            </a:pPr>
            <a:r>
              <a:rPr lang="zh-CN" altLang="en-US" sz="4400" b="1">
                <a:solidFill>
                  <a:srgbClr val="33CC33"/>
                </a:solidFill>
                <a:latin typeface="Arial" panose="020B0604020202020204" pitchFamily="34" charset="0"/>
              </a:rPr>
              <a:t>英国</a:t>
            </a:r>
          </a:p>
        </p:txBody>
      </p:sp>
      <p:pic>
        <p:nvPicPr>
          <p:cNvPr id="117768" name="Picture 14" descr="CityImages_1315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38400" y="2286000"/>
            <a:ext cx="4495800" cy="45720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17769" name="矩形 6"/>
          <p:cNvPicPr/>
          <p:nvPr/>
        </p:nvPicPr>
        <p:blipFill>
          <a:blip r:embed="rId5"/>
          <a:stretch>
            <a:fillRect/>
          </a:stretch>
        </p:blipFill>
        <p:spPr>
          <a:xfrm>
            <a:off x="6705600" y="5943600"/>
            <a:ext cx="2170113" cy="620713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77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77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177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177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77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77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767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509" name="矩形 277508"/>
          <p:cNvSpPr/>
          <p:nvPr/>
        </p:nvSpPr>
        <p:spPr>
          <a:xfrm>
            <a:off x="0" y="-44450"/>
            <a:ext cx="9144000" cy="6902450"/>
          </a:xfrm>
          <a:prstGeom prst="rect">
            <a:avLst/>
          </a:prstGeom>
          <a:blipFill rotWithShape="1">
            <a:blip r:embed="rId2">
              <a:alphaModFix amt="32001"/>
            </a:blip>
            <a:stretch>
              <a:fillRect/>
            </a:stretch>
          </a:blip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77506" name="文本框 277505"/>
          <p:cNvSpPr txBox="1"/>
          <p:nvPr/>
        </p:nvSpPr>
        <p:spPr>
          <a:xfrm>
            <a:off x="364490" y="2023110"/>
            <a:ext cx="8415020" cy="329184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  <a:spcBef>
                <a:spcPct val="50000"/>
              </a:spcBef>
            </a:pPr>
            <a:r>
              <a:rPr lang="zh-CN" altLang="en-US" sz="3200" dirty="0">
                <a:latin typeface="Tahoma" panose="020B0604030504040204" pitchFamily="34" charset="0"/>
                <a:ea typeface="楷体_GB2312" pitchFamily="49" charset="-122"/>
              </a:rPr>
              <a:t>欧洲西部为什么能发展成为旅游业繁荣的地区？</a:t>
            </a:r>
            <a:endParaRPr lang="zh-CN" altLang="en-US" sz="2800" dirty="0">
              <a:latin typeface="Tahoma" panose="020B0604030504040204" pitchFamily="34" charset="0"/>
              <a:ea typeface="楷体_GB2312" pitchFamily="49" charset="-122"/>
            </a:endParaRPr>
          </a:p>
          <a:p>
            <a:pPr>
              <a:lnSpc>
                <a:spcPct val="125000"/>
              </a:lnSpc>
              <a:spcBef>
                <a:spcPct val="50000"/>
              </a:spcBef>
            </a:pPr>
            <a:r>
              <a:rPr lang="zh-CN" altLang="en-US" sz="2400" b="1" dirty="0">
                <a:latin typeface="Tahoma" panose="020B0604030504040204" pitchFamily="34" charset="0"/>
                <a:ea typeface="楷体_GB2312" pitchFamily="49" charset="-122"/>
              </a:rPr>
              <a:t>    </a:t>
            </a:r>
            <a:r>
              <a:rPr lang="zh-CN" altLang="en-US" sz="2400" b="1" dirty="0">
                <a:solidFill>
                  <a:srgbClr val="0000CC"/>
                </a:solidFill>
                <a:latin typeface="Tahoma" panose="020B0604030504040204" pitchFamily="34" charset="0"/>
                <a:ea typeface="黑体" panose="02010609060101010101" pitchFamily="49" charset="-122"/>
              </a:rPr>
              <a:t>自然景观独具特色，人文风光丰富多彩；</a:t>
            </a:r>
          </a:p>
          <a:p>
            <a:pPr>
              <a:lnSpc>
                <a:spcPct val="125000"/>
              </a:lnSpc>
              <a:spcBef>
                <a:spcPct val="50000"/>
              </a:spcBef>
            </a:pPr>
            <a:r>
              <a:rPr lang="zh-CN" altLang="en-US" sz="2400" b="1" dirty="0">
                <a:solidFill>
                  <a:srgbClr val="0000CC"/>
                </a:solidFill>
                <a:latin typeface="Tahoma" panose="020B0604030504040204" pitchFamily="34" charset="0"/>
                <a:ea typeface="黑体" panose="02010609060101010101" pitchFamily="49" charset="-122"/>
              </a:rPr>
              <a:t>    经济发达，游客资源多；</a:t>
            </a:r>
          </a:p>
          <a:p>
            <a:pPr>
              <a:lnSpc>
                <a:spcPct val="125000"/>
              </a:lnSpc>
              <a:spcBef>
                <a:spcPct val="50000"/>
              </a:spcBef>
            </a:pPr>
            <a:r>
              <a:rPr lang="zh-CN" altLang="en-US" sz="2400" b="1" dirty="0">
                <a:solidFill>
                  <a:srgbClr val="0000CC"/>
                </a:solidFill>
                <a:latin typeface="Tahoma" panose="020B0604030504040204" pitchFamily="34" charset="0"/>
                <a:ea typeface="黑体" panose="02010609060101010101" pitchFamily="49" charset="-122"/>
              </a:rPr>
              <a:t>    交通便利，便于出行游览；</a:t>
            </a:r>
          </a:p>
          <a:p>
            <a:pPr>
              <a:lnSpc>
                <a:spcPct val="125000"/>
              </a:lnSpc>
              <a:spcBef>
                <a:spcPct val="50000"/>
              </a:spcBef>
            </a:pPr>
            <a:r>
              <a:rPr lang="zh-CN" altLang="en-US" sz="2400" b="1" dirty="0">
                <a:solidFill>
                  <a:srgbClr val="0000CC"/>
                </a:solidFill>
                <a:latin typeface="Tahoma" panose="020B0604030504040204" pitchFamily="34" charset="0"/>
                <a:ea typeface="黑体" panose="02010609060101010101" pitchFamily="49" charset="-122"/>
              </a:rPr>
              <a:t>    旅游设施完善，接待能力强。</a:t>
            </a:r>
          </a:p>
        </p:txBody>
      </p:sp>
      <p:sp>
        <p:nvSpPr>
          <p:cNvPr id="277508" name="矩形 277507"/>
          <p:cNvSpPr/>
          <p:nvPr/>
        </p:nvSpPr>
        <p:spPr>
          <a:xfrm>
            <a:off x="3923665" y="868363"/>
            <a:ext cx="933450" cy="457200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  <a:normAutofit fontScale="77500" lnSpcReduction="20000"/>
          </a:bodyPr>
          <a:lstStyle/>
          <a:p>
            <a:pPr algn="ctr"/>
            <a:r>
              <a:rPr lang="zh-CN" altLang="en-US" sz="3600" b="1">
                <a:ln w="19050" cap="flat" cmpd="sng">
                  <a:solidFill>
                    <a:srgbClr val="99CCFF"/>
                  </a:solidFill>
                  <a:prstDash val="solid"/>
                  <a:headEnd type="none" w="med" len="med"/>
                  <a:tailEnd type="none" w="med" len="med"/>
                </a:ln>
                <a:solidFill>
                  <a:srgbClr val="0066CC"/>
                </a:solidFill>
                <a:effectLst>
                  <a:outerShdw dist="35921" dir="2699999" algn="ctr" rotWithShape="0">
                    <a:srgbClr val="990000"/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活动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5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775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5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2775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5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2775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5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6" dur="500"/>
                                        <p:tgtEl>
                                          <p:spTgt spid="2775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033" name="矩形 257032"/>
          <p:cNvSpPr/>
          <p:nvPr/>
        </p:nvSpPr>
        <p:spPr>
          <a:xfrm>
            <a:off x="0" y="-8255"/>
            <a:ext cx="9144000" cy="6866255"/>
          </a:xfrm>
          <a:prstGeom prst="rect">
            <a:avLst/>
          </a:prstGeom>
          <a:blipFill rotWithShape="1">
            <a:blip r:embed="rId2">
              <a:alphaModFix amt="25000"/>
            </a:blip>
            <a:stretch>
              <a:fillRect/>
            </a:stretch>
          </a:blip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57026" name="文本框 257025"/>
          <p:cNvSpPr txBox="1"/>
          <p:nvPr/>
        </p:nvSpPr>
        <p:spPr>
          <a:xfrm>
            <a:off x="683578" y="3124200"/>
            <a:ext cx="7775575" cy="239966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zh-CN" sz="2400" dirty="0">
                <a:solidFill>
                  <a:srgbClr val="FF0000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Times New Roman" panose="02020603050405020304" pitchFamily="18" charset="0"/>
              </a:rPr>
              <a:t>● </a:t>
            </a:r>
            <a:r>
              <a:rPr lang="zh-CN" altLang="en-US" sz="2400" dirty="0">
                <a:solidFill>
                  <a:srgbClr val="FF0000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49" charset="-122"/>
              </a:rPr>
              <a:t>资本主义的发源地，经济发展水平居世界前列。</a:t>
            </a:r>
          </a:p>
          <a:p>
            <a:pPr>
              <a:lnSpc>
                <a:spcPct val="125000"/>
              </a:lnSpc>
            </a:pPr>
            <a:r>
              <a:rPr lang="zh-CN" altLang="en-US" sz="2400" dirty="0">
                <a:solidFill>
                  <a:srgbClr val="FF0000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Times New Roman" panose="02020603050405020304" pitchFamily="18" charset="0"/>
              </a:rPr>
              <a:t>● </a:t>
            </a:r>
            <a:r>
              <a:rPr lang="zh-CN" altLang="en-US" sz="2400" dirty="0">
                <a:solidFill>
                  <a:srgbClr val="FF0000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49" charset="-122"/>
              </a:rPr>
              <a:t>德国等工业大国，生产规模大，工业部门齐全。</a:t>
            </a:r>
          </a:p>
          <a:p>
            <a:pPr>
              <a:lnSpc>
                <a:spcPct val="125000"/>
              </a:lnSpc>
            </a:pPr>
            <a:r>
              <a:rPr lang="zh-CN" altLang="en-US" sz="2400" dirty="0">
                <a:solidFill>
                  <a:srgbClr val="FF0000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Times New Roman" panose="02020603050405020304" pitchFamily="18" charset="0"/>
              </a:rPr>
              <a:t>● </a:t>
            </a:r>
            <a:r>
              <a:rPr lang="zh-CN" altLang="en-US" sz="2400" dirty="0">
                <a:solidFill>
                  <a:srgbClr val="FF0000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49" charset="-122"/>
              </a:rPr>
              <a:t>根据本国的具体条件，发展有特色的产业部门。</a:t>
            </a:r>
          </a:p>
          <a:p>
            <a:pPr>
              <a:lnSpc>
                <a:spcPct val="125000"/>
              </a:lnSpc>
            </a:pPr>
            <a:r>
              <a:rPr lang="zh-CN" altLang="en-US" sz="2400" dirty="0">
                <a:solidFill>
                  <a:srgbClr val="FF0000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Times New Roman" panose="02020603050405020304" pitchFamily="18" charset="0"/>
              </a:rPr>
              <a:t>● </a:t>
            </a:r>
            <a:r>
              <a:rPr lang="zh-CN" altLang="en-US" sz="2400" dirty="0">
                <a:solidFill>
                  <a:srgbClr val="FF0000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49" charset="-122"/>
              </a:rPr>
              <a:t>农业生产水平高，集约化程度，种植业与畜牧业结合。</a:t>
            </a:r>
          </a:p>
          <a:p>
            <a:pPr>
              <a:lnSpc>
                <a:spcPct val="125000"/>
              </a:lnSpc>
            </a:pPr>
            <a:r>
              <a:rPr lang="zh-CN" altLang="en-US" sz="2400" dirty="0">
                <a:solidFill>
                  <a:srgbClr val="FF0000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Times New Roman" panose="02020603050405020304" pitchFamily="18" charset="0"/>
              </a:rPr>
              <a:t>● </a:t>
            </a:r>
            <a:r>
              <a:rPr lang="zh-CN" altLang="en-US" sz="2400" dirty="0">
                <a:solidFill>
                  <a:srgbClr val="FF0000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49" charset="-122"/>
              </a:rPr>
              <a:t>形成庞大的现代化交通运输网。</a:t>
            </a:r>
          </a:p>
        </p:txBody>
      </p:sp>
      <p:sp>
        <p:nvSpPr>
          <p:cNvPr id="257027" name="文本框 257026"/>
          <p:cNvSpPr txBox="1"/>
          <p:nvPr/>
        </p:nvSpPr>
        <p:spPr>
          <a:xfrm>
            <a:off x="138430" y="495300"/>
            <a:ext cx="8688070" cy="5219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b="1" dirty="0">
                <a:solidFill>
                  <a:srgbClr val="000099"/>
                </a:solidFill>
                <a:latin typeface="Tahoma" panose="020B0604030504040204" pitchFamily="34" charset="0"/>
                <a:ea typeface="仿宋_GB2312" pitchFamily="49" charset="-122"/>
              </a:rPr>
              <a:t>欧洲西部作为经济发达地区，主要表现在哪些方面呢？</a:t>
            </a:r>
          </a:p>
        </p:txBody>
      </p:sp>
      <p:sp>
        <p:nvSpPr>
          <p:cNvPr id="257031" name="矩形 257030"/>
          <p:cNvSpPr/>
          <p:nvPr/>
        </p:nvSpPr>
        <p:spPr>
          <a:xfrm>
            <a:off x="3643948" y="1286510"/>
            <a:ext cx="1676400" cy="409575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  <a:normAutofit fontScale="77500" lnSpcReduction="20000"/>
          </a:bodyPr>
          <a:lstStyle/>
          <a:p>
            <a:pPr algn="ctr"/>
            <a:r>
              <a:rPr lang="zh-CN" altLang="en-US" sz="3200" b="1">
                <a:ln w="19050" cap="flat" cmpd="sng">
                  <a:solidFill>
                    <a:srgbClr val="99CCFF"/>
                  </a:solidFill>
                  <a:prstDash val="solid"/>
                  <a:headEnd type="none" w="med" len="med"/>
                  <a:tailEnd type="none" w="med" len="med"/>
                </a:ln>
                <a:solidFill>
                  <a:srgbClr val="0066CC"/>
                </a:solidFill>
                <a:effectLst>
                  <a:outerShdw dist="35921" dir="2699999" algn="ctr" rotWithShape="0">
                    <a:srgbClr val="990000"/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自学归纳</a:t>
            </a:r>
          </a:p>
        </p:txBody>
      </p:sp>
      <p:sp>
        <p:nvSpPr>
          <p:cNvPr id="257032" name="文本框 257031"/>
          <p:cNvSpPr txBox="1"/>
          <p:nvPr/>
        </p:nvSpPr>
        <p:spPr>
          <a:xfrm>
            <a:off x="390525" y="2030730"/>
            <a:ext cx="7801610" cy="5835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3200" dirty="0">
                <a:latin typeface="Times New Roman" panose="02020603050405020304" pitchFamily="18" charset="0"/>
              </a:rPr>
              <a:t>阅读教材</a:t>
            </a:r>
            <a:r>
              <a:rPr lang="en-US" altLang="zh-CN" sz="3200" dirty="0">
                <a:latin typeface="Times New Roman" panose="02020603050405020304" pitchFamily="18" charset="0"/>
              </a:rPr>
              <a:t>P55</a:t>
            </a:r>
            <a:r>
              <a:rPr lang="zh-CN" altLang="en-US" sz="3200" dirty="0">
                <a:latin typeface="Times New Roman" panose="02020603050405020304" pitchFamily="18" charset="0"/>
              </a:rPr>
              <a:t>，归纳欧洲西部的经济特征。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57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570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570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570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570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570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570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570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570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570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570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570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570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703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980" name="文本框 254979"/>
          <p:cNvSpPr txBox="1"/>
          <p:nvPr/>
        </p:nvSpPr>
        <p:spPr>
          <a:xfrm>
            <a:off x="469583" y="795655"/>
            <a:ext cx="8280400" cy="2656305"/>
          </a:xfrm>
          <a:prstGeom prst="rect">
            <a:avLst/>
          </a:prstGeom>
          <a:solidFill>
            <a:srgbClr val="FFFF99"/>
          </a:solidFill>
          <a:ln w="9525">
            <a:noFill/>
          </a:ln>
        </p:spPr>
        <p:txBody>
          <a:bodyPr>
            <a:spAutoFit/>
          </a:bodyPr>
          <a:lstStyle/>
          <a:p>
            <a:pPr algn="ctr">
              <a:lnSpc>
                <a:spcPct val="105000"/>
              </a:lnSpc>
            </a:pPr>
            <a:r>
              <a:rPr lang="zh-CN" altLang="en-US" sz="2000" dirty="0">
                <a:latin typeface="Tahoma" panose="020B0604030504040204" pitchFamily="34" charset="0"/>
                <a:ea typeface="黑体" panose="02010609060101010101" pitchFamily="49" charset="-122"/>
              </a:rPr>
              <a:t>欧洲联盟</a:t>
            </a:r>
          </a:p>
          <a:p>
            <a:pPr>
              <a:lnSpc>
                <a:spcPct val="105000"/>
              </a:lnSpc>
            </a:pPr>
            <a:r>
              <a:rPr lang="zh-CN" altLang="en-US" sz="2000" dirty="0">
                <a:latin typeface="Tahoma" panose="020B0604030504040204" pitchFamily="34" charset="0"/>
                <a:ea typeface="仿宋_GB2312" pitchFamily="49" charset="-122"/>
              </a:rPr>
              <a:t>       欧洲联盟（</a:t>
            </a:r>
            <a:r>
              <a:rPr lang="en-US" altLang="zh-CN" sz="2000" dirty="0">
                <a:latin typeface="Tahoma" panose="020B0604030504040204" pitchFamily="34" charset="0"/>
                <a:ea typeface="仿宋_GB2312" pitchFamily="49" charset="-122"/>
              </a:rPr>
              <a:t>EU</a:t>
            </a:r>
            <a:r>
              <a:rPr lang="zh-CN" altLang="en-US" sz="2000" dirty="0">
                <a:latin typeface="Tahoma" panose="020B0604030504040204" pitchFamily="34" charset="0"/>
                <a:ea typeface="仿宋_GB2312" pitchFamily="49" charset="-122"/>
              </a:rPr>
              <a:t>）简称“欧盟”，是在欧洲共同体基础上发展而业的国际组织。欧盟的宗旨是通过建立无内部边界的空间，加强经济社会的协调发展，建立最终实行统一货币的经济货币联盟，促进成员国经济社会的均衡发展。</a:t>
            </a:r>
            <a:endParaRPr lang="en-US" altLang="zh-CN" sz="2000" dirty="0">
              <a:latin typeface="Tahoma" panose="020B0604030504040204" pitchFamily="34" charset="0"/>
              <a:ea typeface="仿宋_GB2312" pitchFamily="49" charset="-122"/>
            </a:endParaRPr>
          </a:p>
          <a:p>
            <a:pPr>
              <a:lnSpc>
                <a:spcPct val="105000"/>
              </a:lnSpc>
            </a:pPr>
            <a:r>
              <a:rPr lang="en-US" altLang="zh-CN" sz="2000" dirty="0">
                <a:latin typeface="Tahoma" panose="020B0604030504040204" pitchFamily="34" charset="0"/>
                <a:ea typeface="仿宋_GB2312" pitchFamily="49" charset="-122"/>
              </a:rPr>
              <a:t>      </a:t>
            </a:r>
            <a:r>
              <a:rPr lang="zh-CN" altLang="en-US" sz="2000" dirty="0">
                <a:latin typeface="Tahoma" panose="020B0604030504040204" pitchFamily="34" charset="0"/>
                <a:ea typeface="仿宋_GB2312" pitchFamily="49" charset="-122"/>
              </a:rPr>
              <a:t>欧盟现有</a:t>
            </a:r>
            <a:r>
              <a:rPr lang="en-US" altLang="zh-CN" sz="2000" dirty="0">
                <a:latin typeface="Tahoma" panose="020B0604030504040204" pitchFamily="34" charset="0"/>
                <a:ea typeface="仿宋_GB2312" pitchFamily="49" charset="-122"/>
              </a:rPr>
              <a:t>27</a:t>
            </a:r>
            <a:r>
              <a:rPr lang="zh-CN" altLang="en-US" sz="2000" dirty="0">
                <a:latin typeface="Tahoma" panose="020B0604030504040204" pitchFamily="34" charset="0"/>
                <a:ea typeface="仿宋_GB2312" pitchFamily="49" charset="-122"/>
              </a:rPr>
              <a:t>个成员国，其中</a:t>
            </a:r>
            <a:r>
              <a:rPr lang="en-US" altLang="zh-CN" sz="2000" dirty="0">
                <a:latin typeface="Tahoma" panose="020B0604030504040204" pitchFamily="34" charset="0"/>
                <a:ea typeface="仿宋_GB2312" pitchFamily="49" charset="-122"/>
              </a:rPr>
              <a:t>17</a:t>
            </a:r>
            <a:r>
              <a:rPr lang="zh-CN" altLang="en-US" sz="2000" dirty="0">
                <a:latin typeface="Tahoma" panose="020B0604030504040204" pitchFamily="34" charset="0"/>
                <a:ea typeface="仿宋_GB2312" pitchFamily="49" charset="-122"/>
              </a:rPr>
              <a:t>个国家使用统一的货币</a:t>
            </a:r>
            <a:r>
              <a:rPr lang="en-US" altLang="zh-CN" sz="2000" dirty="0">
                <a:latin typeface="楷体" panose="02010609060101010101" pitchFamily="49" charset="-122"/>
                <a:ea typeface="仿宋_GB2312" pitchFamily="49" charset="-122"/>
              </a:rPr>
              <a:t>——</a:t>
            </a:r>
            <a:r>
              <a:rPr lang="zh-CN" altLang="en-US" sz="2000" dirty="0">
                <a:latin typeface="Tahoma" panose="020B0604030504040204" pitchFamily="34" charset="0"/>
                <a:ea typeface="仿宋_GB2312" pitchFamily="49" charset="-122"/>
              </a:rPr>
              <a:t>欧元。欧盟经济实力大体与美国相当，在国际上发挥着重要作用。中国与欧盟之间的经济合作稳步增长，全面战略伙伴关系也持续发展。</a:t>
            </a:r>
          </a:p>
        </p:txBody>
      </p:sp>
      <p:sp>
        <p:nvSpPr>
          <p:cNvPr id="254978" name="矩形 254977"/>
          <p:cNvSpPr/>
          <p:nvPr/>
        </p:nvSpPr>
        <p:spPr>
          <a:xfrm>
            <a:off x="178435" y="180340"/>
            <a:ext cx="873760" cy="484505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  <a:normAutofit lnSpcReduction="10000"/>
          </a:bodyPr>
          <a:lstStyle/>
          <a:p>
            <a:pPr algn="ctr"/>
            <a:r>
              <a:rPr lang="zh-CN" altLang="en-US" sz="2800">
                <a:ln w="9525" cap="flat" cmpd="sng">
                  <a:solidFill>
                    <a:srgbClr val="000000"/>
                  </a:solidFill>
                  <a:prstDash val="solid"/>
                  <a:headEnd type="none" w="med" len="med"/>
                  <a:tailEnd type="none" w="med" len="med"/>
                </a:ln>
                <a:solidFill>
                  <a:srgbClr val="800000"/>
                </a:solidFill>
                <a:effectLst>
                  <a:outerShdw dist="35921" dir="2699999" algn="ctr" rotWithShape="0">
                    <a:srgbClr val="808080">
                      <a:alpha val="80000"/>
                    </a:srgb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阅读</a:t>
            </a:r>
          </a:p>
        </p:txBody>
      </p:sp>
      <p:pic>
        <p:nvPicPr>
          <p:cNvPr id="254988" name="图片 254987" descr="7-32欧盟总部前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3450" y="3789363"/>
            <a:ext cx="4006850" cy="27273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54989" name="文本框 254988"/>
          <p:cNvSpPr txBox="1"/>
          <p:nvPr/>
        </p:nvSpPr>
        <p:spPr>
          <a:xfrm>
            <a:off x="4240213" y="5084763"/>
            <a:ext cx="488950" cy="1225550"/>
          </a:xfrm>
          <a:prstGeom prst="rect">
            <a:avLst/>
          </a:prstGeom>
          <a:solidFill>
            <a:srgbClr val="FFFF99"/>
          </a:solidFill>
          <a:ln w="9525">
            <a:noFill/>
          </a:ln>
        </p:spPr>
        <p:txBody>
          <a:bodyPr vert="eaVert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2000" dirty="0">
                <a:latin typeface="Times New Roman" panose="02020603050405020304" pitchFamily="18" charset="0"/>
                <a:ea typeface="黑体" panose="02010609060101010101" pitchFamily="49" charset="-122"/>
              </a:rPr>
              <a:t>欧盟总部</a:t>
            </a:r>
          </a:p>
        </p:txBody>
      </p:sp>
      <p:pic>
        <p:nvPicPr>
          <p:cNvPr id="254990" name="图片 254989"/>
          <p:cNvPicPr>
            <a:picLocks noChangeAspect="1"/>
          </p:cNvPicPr>
          <p:nvPr/>
        </p:nvPicPr>
        <p:blipFill>
          <a:blip r:embed="rId3"/>
          <a:srcRect b="4993"/>
          <a:stretch>
            <a:fillRect/>
          </a:stretch>
        </p:blipFill>
        <p:spPr>
          <a:xfrm>
            <a:off x="469900" y="4323398"/>
            <a:ext cx="2614613" cy="165893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54991" name="文本框 254990"/>
          <p:cNvSpPr txBox="1"/>
          <p:nvPr/>
        </p:nvSpPr>
        <p:spPr>
          <a:xfrm>
            <a:off x="3084830" y="5261610"/>
            <a:ext cx="488950" cy="720725"/>
          </a:xfrm>
          <a:prstGeom prst="rect">
            <a:avLst/>
          </a:prstGeom>
          <a:solidFill>
            <a:srgbClr val="FFFF99"/>
          </a:solidFill>
          <a:ln w="9525">
            <a:noFill/>
          </a:ln>
        </p:spPr>
        <p:txBody>
          <a:bodyPr vert="eaVert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2000" dirty="0">
                <a:latin typeface="Times New Roman" panose="02020603050405020304" pitchFamily="18" charset="0"/>
                <a:ea typeface="黑体" panose="02010609060101010101" pitchFamily="49" charset="-122"/>
              </a:rPr>
              <a:t>欧元</a:t>
            </a:r>
          </a:p>
        </p:txBody>
      </p:sp>
    </p:spTree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018" name="Picture 9" descr="C:\Users\j\AppData\Local\Temp\360zip$Temp\360$0\欧洲政区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195" y="1743075"/>
            <a:ext cx="7077075" cy="53086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6019" name="Text Box 5"/>
          <p:cNvSpPr txBox="1"/>
          <p:nvPr/>
        </p:nvSpPr>
        <p:spPr>
          <a:xfrm>
            <a:off x="-218122" y="1451928"/>
            <a:ext cx="5399087" cy="587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l">
              <a:lnSpc>
                <a:spcPct val="115000"/>
              </a:lnSpc>
              <a:buFont typeface="Arial" panose="020B0604020202020204" pitchFamily="34" charset="0"/>
            </a:pPr>
            <a:r>
              <a:rPr lang="en-US" altLang="zh-CN" sz="2800" b="1">
                <a:latin typeface="Arial" panose="020B0604020202020204" pitchFamily="34" charset="0"/>
                <a:ea typeface="仿宋_GB2312" pitchFamily="49" charset="-122"/>
              </a:rPr>
              <a:t>       </a:t>
            </a:r>
            <a:r>
              <a:rPr lang="en-US" altLang="zh-CN" sz="2800" b="1">
                <a:solidFill>
                  <a:srgbClr val="FF0000"/>
                </a:solidFill>
                <a:latin typeface="Arial" panose="020B0604020202020204" pitchFamily="34" charset="0"/>
                <a:ea typeface="仿宋_GB2312" pitchFamily="49" charset="-122"/>
              </a:rPr>
              <a:t> </a:t>
            </a:r>
            <a:r>
              <a:rPr lang="zh-CN" altLang="en-US" sz="2800" b="1">
                <a:solidFill>
                  <a:srgbClr val="FF0000"/>
                </a:solidFill>
                <a:latin typeface="Arial" panose="020B0604020202020204" pitchFamily="34" charset="0"/>
                <a:ea typeface="仿宋_GB2312" pitchFamily="49" charset="-122"/>
              </a:rPr>
              <a:t>瑞士</a:t>
            </a:r>
            <a:r>
              <a:rPr lang="en-US" altLang="zh-CN" sz="2800" b="1">
                <a:solidFill>
                  <a:srgbClr val="FF0000"/>
                </a:solidFill>
                <a:latin typeface="Arial" panose="020B0604020202020204" pitchFamily="34" charset="0"/>
                <a:ea typeface="仿宋_GB2312" pitchFamily="49" charset="-122"/>
              </a:rPr>
              <a:t>-----</a:t>
            </a:r>
            <a:r>
              <a:rPr lang="en-US" altLang="zh-CN" sz="2800" b="1">
                <a:latin typeface="Arial" panose="020B0604020202020204" pitchFamily="34" charset="0"/>
                <a:ea typeface="仿宋_GB2312" pitchFamily="49" charset="-122"/>
              </a:rPr>
              <a:t> </a:t>
            </a:r>
            <a:r>
              <a:rPr lang="en-US" altLang="zh-CN" sz="2800" b="1">
                <a:solidFill>
                  <a:srgbClr val="FF0000"/>
                </a:solidFill>
                <a:latin typeface="Arial" panose="020B0604020202020204" pitchFamily="34" charset="0"/>
                <a:ea typeface="仿宋_GB2312" pitchFamily="49" charset="-122"/>
              </a:rPr>
              <a:t>“</a:t>
            </a:r>
            <a:r>
              <a:rPr lang="zh-CN" altLang="en-US" sz="2800" b="1">
                <a:solidFill>
                  <a:srgbClr val="FF0000"/>
                </a:solidFill>
                <a:latin typeface="Arial" panose="020B0604020202020204" pitchFamily="34" charset="0"/>
                <a:ea typeface="仿宋_GB2312" pitchFamily="49" charset="-122"/>
              </a:rPr>
              <a:t>钟表王国”</a:t>
            </a:r>
            <a:endParaRPr lang="zh-CN" altLang="en-US" sz="2800" b="1">
              <a:latin typeface="Arial" panose="020B0604020202020204" pitchFamily="34" charset="0"/>
              <a:ea typeface="仿宋_GB2312" pitchFamily="49" charset="-122"/>
            </a:endParaRPr>
          </a:p>
        </p:txBody>
      </p:sp>
      <p:sp>
        <p:nvSpPr>
          <p:cNvPr id="86020" name="Oval 5"/>
          <p:cNvSpPr/>
          <p:nvPr/>
        </p:nvSpPr>
        <p:spPr>
          <a:xfrm flipV="1">
            <a:off x="3132138" y="4292600"/>
            <a:ext cx="800100" cy="504825"/>
          </a:xfrm>
          <a:prstGeom prst="ellipse">
            <a:avLst/>
          </a:prstGeom>
          <a:noFill/>
          <a:ln w="57150">
            <a:noFill/>
          </a:ln>
        </p:spPr>
        <p:txBody>
          <a:bodyPr rot="10800000" wrap="none" anchor="ctr"/>
          <a:lstStyle/>
          <a:p>
            <a:pPr>
              <a:buFont typeface="Arial" panose="020B0604020202020204" pitchFamily="34" charset="0"/>
            </a:pPr>
            <a:endParaRPr b="1" dirty="0">
              <a:latin typeface="Arial" panose="020B0604020202020204" pitchFamily="34" charset="0"/>
            </a:endParaRPr>
          </a:p>
        </p:txBody>
      </p:sp>
      <p:pic>
        <p:nvPicPr>
          <p:cNvPr id="86021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0245" y="32068"/>
            <a:ext cx="4645025" cy="342741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4995" name="Rectangle 13"/>
          <p:cNvSpPr/>
          <p:nvPr/>
        </p:nvSpPr>
        <p:spPr>
          <a:xfrm>
            <a:off x="347028" y="189230"/>
            <a:ext cx="3162300" cy="806450"/>
          </a:xfrm>
          <a:prstGeom prst="rect">
            <a:avLst/>
          </a:prstGeom>
          <a:noFill/>
          <a:ln w="9525">
            <a:noFill/>
          </a:ln>
        </p:spPr>
        <p:txBody>
          <a:bodyPr wrap="none" anchor="ctr"/>
          <a:lstStyle/>
          <a:p>
            <a:pPr>
              <a:buFont typeface="Arial" panose="020B0604020202020204" pitchFamily="34" charset="0"/>
            </a:pPr>
            <a:r>
              <a:rPr lang="en-US" altLang="zh-CN" sz="3200" b="1">
                <a:solidFill>
                  <a:srgbClr val="FF0000"/>
                </a:solidFill>
                <a:latin typeface="Arial" panose="020B0604020202020204" pitchFamily="34" charset="0"/>
              </a:rPr>
              <a:t>2.</a:t>
            </a:r>
            <a:r>
              <a:rPr lang="zh-CN" altLang="en-US" sz="3200" b="1">
                <a:solidFill>
                  <a:srgbClr val="FF0000"/>
                </a:solidFill>
                <a:latin typeface="Arial" panose="020B0604020202020204" pitchFamily="34" charset="0"/>
              </a:rPr>
              <a:t>特色产业</a:t>
            </a:r>
          </a:p>
        </p:txBody>
      </p:sp>
      <p:sp>
        <p:nvSpPr>
          <p:cNvPr id="2" name="椭圆 1"/>
          <p:cNvSpPr/>
          <p:nvPr/>
        </p:nvSpPr>
        <p:spPr>
          <a:xfrm>
            <a:off x="2116455" y="5006975"/>
            <a:ext cx="617220" cy="471805"/>
          </a:xfrm>
          <a:prstGeom prst="ellipse">
            <a:avLst/>
          </a:prstGeom>
          <a:noFill/>
          <a:ln w="571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60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02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042" name="Picture 9" descr="C:\Users\j\AppData\Local\Temp\360zip$Temp\360$0\欧洲政区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1354455"/>
            <a:ext cx="7276465" cy="550354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7043" name="Oval 5"/>
          <p:cNvSpPr/>
          <p:nvPr/>
        </p:nvSpPr>
        <p:spPr>
          <a:xfrm rot="-20599067" flipV="1">
            <a:off x="4421188" y="1544638"/>
            <a:ext cx="655637" cy="1597025"/>
          </a:xfrm>
          <a:prstGeom prst="ellipse">
            <a:avLst/>
          </a:prstGeom>
          <a:noFill/>
          <a:ln w="57150">
            <a:noFill/>
          </a:ln>
        </p:spPr>
        <p:txBody>
          <a:bodyPr rot="10800000" wrap="none" anchor="ctr"/>
          <a:lstStyle/>
          <a:p>
            <a:pPr>
              <a:buFont typeface="Arial" panose="020B0604020202020204" pitchFamily="34" charset="0"/>
            </a:pPr>
            <a:endParaRPr b="1" dirty="0">
              <a:latin typeface="Arial" panose="020B0604020202020204" pitchFamily="34" charset="0"/>
            </a:endParaRPr>
          </a:p>
        </p:txBody>
      </p:sp>
      <p:pic>
        <p:nvPicPr>
          <p:cNvPr id="87044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6020" y="124143"/>
            <a:ext cx="4176713" cy="443706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7045" name="Text Box 5"/>
          <p:cNvSpPr txBox="1"/>
          <p:nvPr/>
        </p:nvSpPr>
        <p:spPr>
          <a:xfrm>
            <a:off x="-858837" y="853758"/>
            <a:ext cx="6697662" cy="62992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l">
              <a:lnSpc>
                <a:spcPct val="125000"/>
              </a:lnSpc>
              <a:buFont typeface="Arial" panose="020B0604020202020204" pitchFamily="34" charset="0"/>
            </a:pPr>
            <a:r>
              <a:rPr lang="en-US" altLang="zh-CN" sz="2800" b="1">
                <a:solidFill>
                  <a:srgbClr val="FF0000"/>
                </a:solidFill>
                <a:latin typeface="Arial" panose="020B0604020202020204" pitchFamily="34" charset="0"/>
                <a:ea typeface="仿宋_GB2312" pitchFamily="49" charset="-122"/>
              </a:rPr>
              <a:t>        </a:t>
            </a:r>
            <a:r>
              <a:rPr lang="zh-CN" altLang="en-US" sz="2800" b="1">
                <a:solidFill>
                  <a:srgbClr val="FF0000"/>
                </a:solidFill>
                <a:latin typeface="Arial" panose="020B0604020202020204" pitchFamily="34" charset="0"/>
                <a:ea typeface="仿宋_GB2312" pitchFamily="49" charset="-122"/>
              </a:rPr>
              <a:t>瑞典</a:t>
            </a:r>
            <a:r>
              <a:rPr lang="en-US" altLang="zh-CN" sz="2800" b="1">
                <a:solidFill>
                  <a:srgbClr val="FF0000"/>
                </a:solidFill>
                <a:latin typeface="Arial" panose="020B0604020202020204" pitchFamily="34" charset="0"/>
                <a:ea typeface="仿宋_GB2312" pitchFamily="49" charset="-122"/>
              </a:rPr>
              <a:t>---</a:t>
            </a:r>
            <a:r>
              <a:rPr lang="zh-CN" altLang="en-US" sz="2800" b="1">
                <a:solidFill>
                  <a:srgbClr val="FF0000"/>
                </a:solidFill>
                <a:latin typeface="Arial" panose="020B0604020202020204" pitchFamily="34" charset="0"/>
                <a:ea typeface="仿宋_GB2312" pitchFamily="49" charset="-122"/>
              </a:rPr>
              <a:t>造船业、汽车和机器制造</a:t>
            </a:r>
            <a:endParaRPr lang="zh-CN" altLang="en-US" sz="2800" b="1">
              <a:latin typeface="Arial" panose="020B0604020202020204" pitchFamily="34" charset="0"/>
              <a:ea typeface="仿宋_GB2312" pitchFamily="49" charset="-122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3228975" y="2579370"/>
            <a:ext cx="472440" cy="1414780"/>
          </a:xfrm>
          <a:prstGeom prst="ellipse">
            <a:avLst/>
          </a:prstGeom>
          <a:noFill/>
          <a:ln w="571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70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04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7" name="Text Box 5"/>
          <p:cNvSpPr txBox="1"/>
          <p:nvPr/>
        </p:nvSpPr>
        <p:spPr>
          <a:xfrm>
            <a:off x="200660" y="524510"/>
            <a:ext cx="2355215" cy="547751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algn="l">
              <a:lnSpc>
                <a:spcPct val="125000"/>
              </a:lnSpc>
              <a:buFont typeface="Arial" panose="020B0604020202020204" pitchFamily="34" charset="0"/>
            </a:pPr>
            <a:r>
              <a:rPr lang="en-US" altLang="zh-CN" sz="2800" b="1">
                <a:latin typeface="Arial" panose="020B0604020202020204" pitchFamily="34" charset="0"/>
                <a:ea typeface="仿宋_GB2312" pitchFamily="49" charset="-122"/>
              </a:rPr>
              <a:t>        </a:t>
            </a:r>
            <a:r>
              <a:rPr lang="zh-CN" altLang="en-US" sz="2800" b="1">
                <a:solidFill>
                  <a:srgbClr val="FF0000"/>
                </a:solidFill>
                <a:latin typeface="Arial" panose="020B0604020202020204" pitchFamily="34" charset="0"/>
                <a:ea typeface="仿宋_GB2312" pitchFamily="49" charset="-122"/>
              </a:rPr>
              <a:t>丹麦</a:t>
            </a:r>
            <a:r>
              <a:rPr lang="zh-CN" altLang="en-US" sz="2800" b="1">
                <a:latin typeface="Arial" panose="020B0604020202020204" pitchFamily="34" charset="0"/>
                <a:ea typeface="仿宋_GB2312" pitchFamily="49" charset="-122"/>
              </a:rPr>
              <a:t>畜牧业发达，猪肉、牛肉、奶酪、黄油以及火腿、香肠等乳肉制品行销国际市场，素有</a:t>
            </a:r>
            <a:r>
              <a:rPr lang="zh-CN" altLang="en-US" sz="2800" b="1">
                <a:solidFill>
                  <a:srgbClr val="FF0000"/>
                </a:solidFill>
                <a:latin typeface="Arial" panose="020B0604020202020204" pitchFamily="34" charset="0"/>
                <a:ea typeface="仿宋_GB2312" pitchFamily="49" charset="-122"/>
              </a:rPr>
              <a:t>“欧洲的牧场和食品库”</a:t>
            </a:r>
            <a:r>
              <a:rPr lang="zh-CN" altLang="en-US" sz="2800" b="1">
                <a:latin typeface="Arial" panose="020B0604020202020204" pitchFamily="34" charset="0"/>
                <a:ea typeface="仿宋_GB2312" pitchFamily="49" charset="-122"/>
              </a:rPr>
              <a:t>之称。</a:t>
            </a:r>
          </a:p>
        </p:txBody>
      </p:sp>
      <p:cxnSp>
        <p:nvCxnSpPr>
          <p:cNvPr id="88068" name="直接连接符 4"/>
          <p:cNvCxnSpPr/>
          <p:nvPr/>
        </p:nvCxnSpPr>
        <p:spPr>
          <a:xfrm>
            <a:off x="2124075" y="1196975"/>
            <a:ext cx="431800" cy="0"/>
          </a:xfrm>
          <a:prstGeom prst="line">
            <a:avLst/>
          </a:prstGeom>
          <a:ln w="57150" cap="flat" cmpd="sng">
            <a:solidFill>
              <a:srgbClr val="FF0066"/>
            </a:solidFill>
            <a:prstDash val="solid"/>
            <a:headEnd type="none" w="med" len="med"/>
            <a:tailEnd type="none" w="med" len="med"/>
          </a:ln>
        </p:spPr>
      </p:cxnSp>
      <p:cxnSp>
        <p:nvCxnSpPr>
          <p:cNvPr id="88069" name="直接连接符 5"/>
          <p:cNvCxnSpPr/>
          <p:nvPr/>
        </p:nvCxnSpPr>
        <p:spPr>
          <a:xfrm>
            <a:off x="684213" y="1700213"/>
            <a:ext cx="647700" cy="0"/>
          </a:xfrm>
          <a:prstGeom prst="line">
            <a:avLst/>
          </a:prstGeom>
          <a:ln w="57150" cap="flat" cmpd="sng">
            <a:solidFill>
              <a:srgbClr val="FF0066"/>
            </a:solidFill>
            <a:prstDash val="solid"/>
            <a:headEnd type="none" w="med" len="med"/>
            <a:tailEnd type="none" w="med" len="med"/>
          </a:ln>
        </p:spPr>
      </p:cxnSp>
      <p:pic>
        <p:nvPicPr>
          <p:cNvPr id="87042" name="Picture 9" descr="C:\Users\j\AppData\Local\Temp\360zip$Temp\360$0\欧洲政区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5240" y="1450975"/>
            <a:ext cx="6466840" cy="550354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88066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8515" y="0"/>
            <a:ext cx="3245485" cy="344551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椭圆 1"/>
          <p:cNvSpPr/>
          <p:nvPr/>
        </p:nvSpPr>
        <p:spPr>
          <a:xfrm>
            <a:off x="4885690" y="3735705"/>
            <a:ext cx="472440" cy="459740"/>
          </a:xfrm>
          <a:prstGeom prst="ellipse">
            <a:avLst/>
          </a:prstGeom>
          <a:noFill/>
          <a:ln w="571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1000</Words>
  <Application>Microsoft Office PowerPoint</Application>
  <PresentationFormat>全屏显示(4:3)</PresentationFormat>
  <Paragraphs>207</Paragraphs>
  <Slides>41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41</vt:i4>
      </vt:variant>
    </vt:vector>
  </HeadingPairs>
  <TitlesOfParts>
    <vt:vector size="50" baseType="lpstr">
      <vt:lpstr>仿宋_GB2312</vt:lpstr>
      <vt:lpstr>楷体</vt:lpstr>
      <vt:lpstr>宋体</vt:lpstr>
      <vt:lpstr>Arial</vt:lpstr>
      <vt:lpstr>Calibri</vt:lpstr>
      <vt:lpstr>Tahoma</vt:lpstr>
      <vt:lpstr>Times New Roman</vt:lpstr>
      <vt:lpstr>Office 主题</vt:lpstr>
      <vt:lpstr>Chart</vt:lpstr>
      <vt:lpstr>PowerPoint 演示文稿</vt:lpstr>
      <vt:lpstr>二、雄厚的经济实力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3、发达的旅游业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丹麦风光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会玲 郭</cp:lastModifiedBy>
  <cp:revision>13</cp:revision>
  <dcterms:created xsi:type="dcterms:W3CDTF">2020-02-21T02:57:00Z</dcterms:created>
  <dcterms:modified xsi:type="dcterms:W3CDTF">2020-04-08T09:56:09Z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2052-11.3.0.8775</vt:lpwstr>
  </property>
</Properties>
</file>

<file path=docProps/thumbnail.jpeg>
</file>